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jpg" ContentType="image/jpg"/>
  <Override PartName="/ppt/media/image11.jpg" ContentType="image/jpg"/>
  <Override PartName="/ppt/media/image14.jpg" ContentType="image/jpg"/>
  <Override PartName="/ppt/media/image16.jpg" ContentType="image/jpg"/>
  <Override PartName="/ppt/notesSlides/notesSlide7.xml" ContentType="application/vnd.openxmlformats-officedocument.presentationml.notesSlide+xml"/>
  <Override PartName="/ppt/media/image26.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57" r:id="rId3"/>
    <p:sldId id="282" r:id="rId4"/>
    <p:sldId id="281" r:id="rId5"/>
    <p:sldId id="280" r:id="rId6"/>
    <p:sldId id="283" r:id="rId7"/>
    <p:sldId id="295" r:id="rId8"/>
    <p:sldId id="343" r:id="rId9"/>
    <p:sldId id="344" r:id="rId10"/>
    <p:sldId id="390" r:id="rId11"/>
    <p:sldId id="363" r:id="rId12"/>
    <p:sldId id="364" r:id="rId13"/>
    <p:sldId id="365" r:id="rId14"/>
    <p:sldId id="366" r:id="rId15"/>
    <p:sldId id="367" r:id="rId16"/>
    <p:sldId id="368" r:id="rId17"/>
    <p:sldId id="369" r:id="rId18"/>
    <p:sldId id="370" r:id="rId19"/>
    <p:sldId id="371" r:id="rId20"/>
    <p:sldId id="372" r:id="rId21"/>
    <p:sldId id="373" r:id="rId22"/>
    <p:sldId id="374"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279" r:id="rId39"/>
    <p:sldId id="294" r:id="rId40"/>
    <p:sldId id="378" r:id="rId41"/>
    <p:sldId id="338" r:id="rId42"/>
    <p:sldId id="376" r:id="rId43"/>
    <p:sldId id="377" r:id="rId44"/>
    <p:sldId id="337" r:id="rId45"/>
    <p:sldId id="336" r:id="rId46"/>
    <p:sldId id="379" r:id="rId47"/>
    <p:sldId id="335" r:id="rId48"/>
    <p:sldId id="334" r:id="rId49"/>
    <p:sldId id="333" r:id="rId50"/>
    <p:sldId id="380" r:id="rId51"/>
    <p:sldId id="284" r:id="rId52"/>
    <p:sldId id="381" r:id="rId53"/>
    <p:sldId id="382" r:id="rId54"/>
    <p:sldId id="394" r:id="rId55"/>
    <p:sldId id="383" r:id="rId56"/>
    <p:sldId id="384" r:id="rId57"/>
    <p:sldId id="385" r:id="rId58"/>
    <p:sldId id="293" r:id="rId59"/>
    <p:sldId id="296" r:id="rId60"/>
    <p:sldId id="386" r:id="rId61"/>
    <p:sldId id="322" r:id="rId62"/>
    <p:sldId id="325" r:id="rId63"/>
    <p:sldId id="324" r:id="rId64"/>
    <p:sldId id="323" r:id="rId65"/>
    <p:sldId id="388" r:id="rId66"/>
    <p:sldId id="389" r:id="rId67"/>
    <p:sldId id="387" r:id="rId68"/>
    <p:sldId id="292" r:id="rId69"/>
    <p:sldId id="298" r:id="rId70"/>
    <p:sldId id="391" r:id="rId71"/>
    <p:sldId id="393" r:id="rId72"/>
    <p:sldId id="392" r:id="rId73"/>
    <p:sldId id="291" r:id="rId74"/>
    <p:sldId id="398" r:id="rId75"/>
    <p:sldId id="399" r:id="rId76"/>
    <p:sldId id="397" r:id="rId77"/>
    <p:sldId id="299" r:id="rId78"/>
    <p:sldId id="315" r:id="rId79"/>
    <p:sldId id="314" r:id="rId80"/>
    <p:sldId id="400" r:id="rId81"/>
    <p:sldId id="290" r:id="rId82"/>
    <p:sldId id="300" r:id="rId83"/>
    <p:sldId id="319" r:id="rId84"/>
    <p:sldId id="317" r:id="rId85"/>
    <p:sldId id="318" r:id="rId86"/>
    <p:sldId id="316" r:id="rId87"/>
    <p:sldId id="321" r:id="rId88"/>
    <p:sldId id="320" r:id="rId89"/>
    <p:sldId id="289" r:id="rId90"/>
    <p:sldId id="301" r:id="rId91"/>
    <p:sldId id="396" r:id="rId92"/>
    <p:sldId id="288" r:id="rId93"/>
    <p:sldId id="302" r:id="rId94"/>
    <p:sldId id="327" r:id="rId95"/>
    <p:sldId id="328" r:id="rId96"/>
    <p:sldId id="326" r:id="rId97"/>
    <p:sldId id="395" r:id="rId98"/>
    <p:sldId id="303" r:id="rId99"/>
    <p:sldId id="286" r:id="rId100"/>
    <p:sldId id="304" r:id="rId101"/>
    <p:sldId id="331" r:id="rId102"/>
    <p:sldId id="332" r:id="rId103"/>
    <p:sldId id="285" r:id="rId104"/>
    <p:sldId id="305" r:id="rId10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59D"/>
    <a:srgbClr val="35B19D"/>
    <a:srgbClr val="00000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95596" autoAdjust="0"/>
  </p:normalViewPr>
  <p:slideViewPr>
    <p:cSldViewPr>
      <p:cViewPr varScale="1">
        <p:scale>
          <a:sx n="108" d="100"/>
          <a:sy n="108" d="100"/>
        </p:scale>
        <p:origin x="180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8B2BE14-FE86-4375-BB35-2945B5DCA2D6}" type="slidenum">
              <a:rPr lang="en-US" altLang="en-US"/>
              <a:pPr/>
              <a:t>‹#›</a:t>
            </a:fld>
            <a:endParaRPr lang="en-US" altLang="en-US"/>
          </a:p>
        </p:txBody>
      </p:sp>
    </p:spTree>
    <p:extLst>
      <p:ext uri="{BB962C8B-B14F-4D97-AF65-F5344CB8AC3E}">
        <p14:creationId xmlns:p14="http://schemas.microsoft.com/office/powerpoint/2010/main" val="24566450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CE95E-3BDC-442D-8728-EF2265D50B27}"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38107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51</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06632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58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dirty="0"/>
          </a:p>
        </p:txBody>
      </p:sp>
    </p:spTree>
    <p:extLst>
      <p:ext uri="{BB962C8B-B14F-4D97-AF65-F5344CB8AC3E}">
        <p14:creationId xmlns:p14="http://schemas.microsoft.com/office/powerpoint/2010/main" val="128607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68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16504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73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36302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81</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3512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89</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3899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92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415314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97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37843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99</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78638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103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3525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BE69D-B838-42EE-AAC1-84FAD5203F49}" type="slidenum">
              <a:rPr lang="en-US" altLang="en-US"/>
              <a:pPr/>
              <a:t>2</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74019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BE69D-B838-42EE-AAC1-84FAD5203F49}" type="slidenum">
              <a:rPr lang="en-US" altLang="en-US"/>
              <a:pPr/>
              <a:t>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24673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BE69D-B838-42EE-AAC1-84FAD5203F49}" type="slidenum">
              <a:rPr lang="en-US" altLang="en-US"/>
              <a:pPr/>
              <a:t>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14499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BE69D-B838-42EE-AAC1-84FAD5203F49}" type="slidenum">
              <a:rPr lang="en-US" altLang="en-US"/>
              <a:pPr/>
              <a:t>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10397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53069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30</a:t>
            </a:fld>
            <a:endParaRPr lang="en-US" dirty="0"/>
          </a:p>
        </p:txBody>
      </p:sp>
    </p:spTree>
    <p:extLst>
      <p:ext uri="{BB962C8B-B14F-4D97-AF65-F5344CB8AC3E}">
        <p14:creationId xmlns:p14="http://schemas.microsoft.com/office/powerpoint/2010/main" val="94700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7CCBE9-A9D8-4487-9A81-51E9E35A5E29}" type="slidenum">
              <a:rPr lang="en-US" altLang="en-US"/>
              <a:pPr/>
              <a:t>38</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36201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2BE14-FE86-4375-BB35-2945B5DCA2D6}" type="slidenum">
              <a:rPr lang="en-US" altLang="en-US" smtClean="0"/>
              <a:pPr/>
              <a:t>48</a:t>
            </a:fld>
            <a:endParaRPr lang="en-US" altLang="en-US"/>
          </a:p>
        </p:txBody>
      </p:sp>
    </p:spTree>
    <p:extLst>
      <p:ext uri="{BB962C8B-B14F-4D97-AF65-F5344CB8AC3E}">
        <p14:creationId xmlns:p14="http://schemas.microsoft.com/office/powerpoint/2010/main" val="2033401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3095625"/>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defRPr sz="36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228600" y="3781425"/>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buFontTx/>
              <a:buNone/>
              <a:defRPr sz="2400">
                <a:solidFill>
                  <a:schemeClr val="tx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876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0425" y="322263"/>
            <a:ext cx="1628775" cy="6002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24100" y="322263"/>
            <a:ext cx="4733925" cy="6002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93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7826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76680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2057400"/>
            <a:ext cx="3162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76900" y="2057400"/>
            <a:ext cx="3162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115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088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868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75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93530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8516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24100" y="322263"/>
            <a:ext cx="64770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62200" y="2057400"/>
            <a:ext cx="6477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accent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accent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accent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9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304800" y="4038600"/>
            <a:ext cx="4953000" cy="838200"/>
          </a:xfrm>
        </p:spPr>
        <p:txBody>
          <a:bodyPr/>
          <a:lstStyle/>
          <a:p>
            <a:r>
              <a:rPr lang="en-US" altLang="en-US" dirty="0" smtClean="0"/>
              <a:t>Troop 344 and 9344</a:t>
            </a:r>
          </a:p>
          <a:p>
            <a:r>
              <a:rPr lang="en-US" altLang="en-US" dirty="0" smtClean="0"/>
              <a:t>Pemberville, OH</a:t>
            </a:r>
            <a:endParaRPr lang="en-US" altLang="en-US" dirty="0"/>
          </a:p>
          <a:p>
            <a:endParaRPr lang="ru-RU" altLang="en-US" dirty="0"/>
          </a:p>
        </p:txBody>
      </p:sp>
      <p:sp>
        <p:nvSpPr>
          <p:cNvPr id="2054" name="Rectangle 6"/>
          <p:cNvSpPr>
            <a:spLocks noGrp="1" noChangeArrowheads="1"/>
          </p:cNvSpPr>
          <p:nvPr>
            <p:ph type="ctrTitle"/>
          </p:nvPr>
        </p:nvSpPr>
        <p:spPr>
          <a:xfrm>
            <a:off x="304800" y="2752725"/>
            <a:ext cx="4953000" cy="1143000"/>
          </a:xfrm>
        </p:spPr>
        <p:txBody>
          <a:bodyPr/>
          <a:lstStyle/>
          <a:p>
            <a:r>
              <a:rPr lang="en-US" altLang="en-US" sz="3200" dirty="0" smtClean="0"/>
              <a:t>Wilderness Survival </a:t>
            </a:r>
            <a:br>
              <a:rPr lang="en-US" altLang="en-US" sz="3200" dirty="0" smtClean="0"/>
            </a:br>
            <a:r>
              <a:rPr lang="en-US" altLang="en-US" sz="3200" dirty="0" smtClean="0"/>
              <a:t>Merit Badge</a:t>
            </a:r>
            <a:endParaRPr lang="ru-RU" alt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524250"/>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194" y="322263"/>
            <a:ext cx="6492906" cy="715962"/>
          </a:xfrm>
        </p:spPr>
        <p:txBody>
          <a:bodyPr/>
          <a:lstStyle/>
          <a:p>
            <a:r>
              <a:rPr lang="en-US" sz="3200" dirty="0" smtClean="0"/>
              <a:t>1a. Trip Plan</a:t>
            </a:r>
            <a:endParaRPr lang="en-US" sz="3200" dirty="0"/>
          </a:p>
        </p:txBody>
      </p:sp>
      <p:sp>
        <p:nvSpPr>
          <p:cNvPr id="3" name="Content Placeholder 2"/>
          <p:cNvSpPr>
            <a:spLocks noGrp="1"/>
          </p:cNvSpPr>
          <p:nvPr>
            <p:ph idx="1"/>
          </p:nvPr>
        </p:nvSpPr>
        <p:spPr>
          <a:xfrm>
            <a:off x="2888764" y="1143000"/>
            <a:ext cx="5950436" cy="5181600"/>
          </a:xfrm>
        </p:spPr>
        <p:txBody>
          <a:bodyPr/>
          <a:lstStyle/>
          <a:p>
            <a:r>
              <a:rPr lang="en-US" sz="1800" dirty="0"/>
              <a:t>A trip plan answers five questions, each beginning with </a:t>
            </a:r>
            <a:r>
              <a:rPr lang="en-US" sz="1800" dirty="0" smtClean="0"/>
              <a:t>the letter </a:t>
            </a:r>
            <a:r>
              <a:rPr lang="en-US" sz="1800" i="1" dirty="0"/>
              <a:t>W</a:t>
            </a:r>
            <a:r>
              <a:rPr lang="en-US" sz="1800" i="1" dirty="0" smtClean="0"/>
              <a:t>:</a:t>
            </a:r>
          </a:p>
          <a:p>
            <a:pPr lvl="1"/>
            <a:r>
              <a:rPr lang="en-US" sz="1400" i="1" dirty="0"/>
              <a:t>Where </a:t>
            </a:r>
            <a:r>
              <a:rPr lang="en-US" sz="1400" dirty="0"/>
              <a:t>are we going and by which route?</a:t>
            </a:r>
          </a:p>
          <a:p>
            <a:pPr lvl="1"/>
            <a:r>
              <a:rPr lang="en-US" sz="1400" i="1" dirty="0"/>
              <a:t>When </a:t>
            </a:r>
            <a:r>
              <a:rPr lang="en-US" sz="1400" dirty="0"/>
              <a:t>will we return?</a:t>
            </a:r>
          </a:p>
          <a:p>
            <a:pPr lvl="1"/>
            <a:r>
              <a:rPr lang="en-US" sz="1400" i="1" dirty="0"/>
              <a:t>Who </a:t>
            </a:r>
            <a:r>
              <a:rPr lang="en-US" sz="1400" dirty="0"/>
              <a:t>is going along?</a:t>
            </a:r>
          </a:p>
          <a:p>
            <a:pPr lvl="1"/>
            <a:r>
              <a:rPr lang="en-US" sz="1400" i="1" dirty="0"/>
              <a:t>Why </a:t>
            </a:r>
            <a:r>
              <a:rPr lang="en-US" sz="1400" dirty="0"/>
              <a:t>are we going?</a:t>
            </a:r>
          </a:p>
          <a:p>
            <a:pPr lvl="1"/>
            <a:r>
              <a:rPr lang="en-US" sz="1400" i="1" dirty="0"/>
              <a:t>What </a:t>
            </a:r>
            <a:r>
              <a:rPr lang="en-US" sz="1400" dirty="0"/>
              <a:t>are we taking with us?</a:t>
            </a:r>
            <a:endParaRPr lang="en-US" sz="1400" i="1" dirty="0"/>
          </a:p>
          <a:p>
            <a:r>
              <a:rPr lang="en-US" sz="1800" dirty="0"/>
              <a:t>A copy of your trip plan should be left back </a:t>
            </a:r>
            <a:r>
              <a:rPr lang="en-US" sz="1800" dirty="0" smtClean="0"/>
              <a:t>home with </a:t>
            </a:r>
            <a:r>
              <a:rPr lang="en-US" sz="1800" dirty="0"/>
              <a:t>one or more persons who are responsible, </a:t>
            </a:r>
            <a:r>
              <a:rPr lang="en-US" sz="1800" dirty="0" smtClean="0"/>
              <a:t>reliable, and </a:t>
            </a:r>
            <a:r>
              <a:rPr lang="en-US" sz="1800" dirty="0"/>
              <a:t>available. </a:t>
            </a:r>
            <a:endParaRPr lang="en-US" sz="1800" dirty="0" smtClean="0"/>
          </a:p>
          <a:p>
            <a:r>
              <a:rPr lang="en-US" sz="1800" dirty="0" smtClean="0"/>
              <a:t>If </a:t>
            </a:r>
            <a:r>
              <a:rPr lang="en-US" sz="1800" dirty="0"/>
              <a:t>you don’t return as scheduled, those </a:t>
            </a:r>
            <a:r>
              <a:rPr lang="en-US" sz="1800" dirty="0" smtClean="0"/>
              <a:t>back home </a:t>
            </a:r>
            <a:r>
              <a:rPr lang="en-US" sz="1800" dirty="0"/>
              <a:t>can alert search-and-rescue personnel and give </a:t>
            </a:r>
            <a:r>
              <a:rPr lang="en-US" sz="1800" dirty="0" smtClean="0"/>
              <a:t>them a </a:t>
            </a:r>
            <a:r>
              <a:rPr lang="en-US" sz="1800" dirty="0"/>
              <a:t>good idea where to start looking for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90070"/>
            <a:ext cx="2629854" cy="3762930"/>
          </a:xfrm>
          <a:prstGeom prst="rect">
            <a:avLst/>
          </a:prstGeom>
        </p:spPr>
      </p:pic>
    </p:spTree>
    <p:extLst>
      <p:ext uri="{BB962C8B-B14F-4D97-AF65-F5344CB8AC3E}">
        <p14:creationId xmlns:p14="http://schemas.microsoft.com/office/powerpoint/2010/main" val="42434896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11. Clothing for Hot Weather</a:t>
            </a:r>
            <a:endParaRPr lang="en-US" sz="3200" dirty="0"/>
          </a:p>
        </p:txBody>
      </p:sp>
      <p:pic>
        <p:nvPicPr>
          <p:cNvPr id="4" name="Content Placeholder 3"/>
          <p:cNvPicPr>
            <a:picLocks noGrp="1" noChangeAspect="1"/>
          </p:cNvPicPr>
          <p:nvPr>
            <p:ph idx="1"/>
          </p:nvPr>
        </p:nvPicPr>
        <p:blipFill>
          <a:blip r:embed="rId2"/>
          <a:stretch>
            <a:fillRect/>
          </a:stretch>
        </p:blipFill>
        <p:spPr>
          <a:xfrm>
            <a:off x="3838575" y="1143000"/>
            <a:ext cx="4962525" cy="42481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65934"/>
            <a:ext cx="3312334" cy="2209800"/>
          </a:xfrm>
          <a:prstGeom prst="rect">
            <a:avLst/>
          </a:prstGeom>
        </p:spPr>
      </p:pic>
    </p:spTree>
    <p:extLst>
      <p:ext uri="{BB962C8B-B14F-4D97-AF65-F5344CB8AC3E}">
        <p14:creationId xmlns:p14="http://schemas.microsoft.com/office/powerpoint/2010/main" val="17249445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11. Clothing for Cold Weather</a:t>
            </a:r>
            <a:endParaRPr lang="en-US" sz="3200" dirty="0"/>
          </a:p>
        </p:txBody>
      </p:sp>
      <p:pic>
        <p:nvPicPr>
          <p:cNvPr id="4" name="Content Placeholder 3"/>
          <p:cNvPicPr>
            <a:picLocks noGrp="1" noChangeAspect="1"/>
          </p:cNvPicPr>
          <p:nvPr>
            <p:ph idx="1"/>
          </p:nvPr>
        </p:nvPicPr>
        <p:blipFill rotWithShape="1">
          <a:blip r:embed="rId2"/>
          <a:srcRect r="5478"/>
          <a:stretch/>
        </p:blipFill>
        <p:spPr>
          <a:xfrm>
            <a:off x="3870237" y="1230297"/>
            <a:ext cx="4930863" cy="4191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36215"/>
            <a:ext cx="3581400" cy="2014538"/>
          </a:xfrm>
          <a:prstGeom prst="rect">
            <a:avLst/>
          </a:prstGeom>
        </p:spPr>
      </p:pic>
    </p:spTree>
    <p:extLst>
      <p:ext uri="{BB962C8B-B14F-4D97-AF65-F5344CB8AC3E}">
        <p14:creationId xmlns:p14="http://schemas.microsoft.com/office/powerpoint/2010/main" val="2707910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11. Clothing for Wet Weather</a:t>
            </a:r>
            <a:endParaRPr lang="en-US" sz="3200" dirty="0"/>
          </a:p>
        </p:txBody>
      </p:sp>
      <p:sp>
        <p:nvSpPr>
          <p:cNvPr id="3" name="Content Placeholder 2"/>
          <p:cNvSpPr>
            <a:spLocks noGrp="1"/>
          </p:cNvSpPr>
          <p:nvPr>
            <p:ph idx="1"/>
          </p:nvPr>
        </p:nvSpPr>
        <p:spPr>
          <a:xfrm>
            <a:off x="3657600" y="1143000"/>
            <a:ext cx="5181600" cy="5638800"/>
          </a:xfrm>
        </p:spPr>
        <p:txBody>
          <a:bodyPr/>
          <a:lstStyle/>
          <a:p>
            <a:pPr marL="0" indent="0">
              <a:buNone/>
            </a:pPr>
            <a:r>
              <a:rPr lang="en-US" sz="1800" b="1" dirty="0"/>
              <a:t>Rain Gear</a:t>
            </a:r>
          </a:p>
          <a:p>
            <a:r>
              <a:rPr lang="en-US" sz="1800" dirty="0"/>
              <a:t>No matter how clear the skies as you pack for </a:t>
            </a:r>
            <a:r>
              <a:rPr lang="en-US" sz="1800" dirty="0" smtClean="0"/>
              <a:t>a backcountry </a:t>
            </a:r>
            <a:r>
              <a:rPr lang="en-US" sz="1800" dirty="0"/>
              <a:t>trek, prepare for nasty </a:t>
            </a:r>
            <a:r>
              <a:rPr lang="en-US" sz="1800" dirty="0" smtClean="0"/>
              <a:t>weather. </a:t>
            </a:r>
          </a:p>
          <a:p>
            <a:r>
              <a:rPr lang="en-US" sz="1800" dirty="0" smtClean="0"/>
              <a:t>Rain </a:t>
            </a:r>
            <a:r>
              <a:rPr lang="en-US" sz="1800" dirty="0"/>
              <a:t>pants and a rain jacket with a hood </a:t>
            </a:r>
            <a:r>
              <a:rPr lang="en-US" sz="1800" dirty="0" smtClean="0"/>
              <a:t>should serve </a:t>
            </a:r>
            <a:r>
              <a:rPr lang="en-US" sz="1800" dirty="0"/>
              <a:t>you well in most situations, especially </a:t>
            </a:r>
            <a:r>
              <a:rPr lang="en-US" sz="1800" dirty="0" smtClean="0"/>
              <a:t>if, for </a:t>
            </a:r>
            <a:r>
              <a:rPr lang="en-US" sz="1800" dirty="0"/>
              <a:t>warmth, you have other clothing to </a:t>
            </a:r>
            <a:r>
              <a:rPr lang="en-US" sz="1800" dirty="0" smtClean="0"/>
              <a:t>layer beneath </a:t>
            </a:r>
            <a:r>
              <a:rPr lang="en-US" sz="1800" dirty="0"/>
              <a:t>your rain </a:t>
            </a:r>
            <a:r>
              <a:rPr lang="en-US" sz="1800" dirty="0" smtClean="0"/>
              <a:t>gear. </a:t>
            </a:r>
          </a:p>
          <a:p>
            <a:r>
              <a:rPr lang="en-US" sz="1800" dirty="0" smtClean="0"/>
              <a:t>When </a:t>
            </a:r>
            <a:r>
              <a:rPr lang="en-US" sz="1800" dirty="0"/>
              <a:t>you are active, moisture </a:t>
            </a:r>
            <a:r>
              <a:rPr lang="en-US" sz="1800" dirty="0" smtClean="0"/>
              <a:t>from sweat </a:t>
            </a:r>
            <a:r>
              <a:rPr lang="en-US" sz="1800" dirty="0"/>
              <a:t>can condense on the inside of </a:t>
            </a:r>
            <a:r>
              <a:rPr lang="en-US" sz="1800" dirty="0" smtClean="0"/>
              <a:t>your rain </a:t>
            </a:r>
            <a:r>
              <a:rPr lang="en-US" sz="1800" dirty="0"/>
              <a:t>gear, making you feel clammy </a:t>
            </a:r>
            <a:r>
              <a:rPr lang="en-US" sz="1800" dirty="0" smtClean="0"/>
              <a:t>and chilled</a:t>
            </a:r>
            <a:r>
              <a:rPr lang="en-US" sz="1800" dirty="0"/>
              <a:t>. </a:t>
            </a:r>
            <a:endParaRPr lang="en-US" sz="1800" dirty="0" smtClean="0"/>
          </a:p>
          <a:p>
            <a:r>
              <a:rPr lang="en-US" sz="1800" dirty="0" smtClean="0"/>
              <a:t>To </a:t>
            </a:r>
            <a:r>
              <a:rPr lang="en-US" sz="1800" dirty="0"/>
              <a:t>help avoid that feeling, </a:t>
            </a:r>
            <a:r>
              <a:rPr lang="en-US" sz="1800" dirty="0" smtClean="0"/>
              <a:t>choose rain </a:t>
            </a:r>
            <a:r>
              <a:rPr lang="en-US" sz="1800" dirty="0"/>
              <a:t>gear that fits loosely enough </a:t>
            </a:r>
            <a:r>
              <a:rPr lang="en-US" sz="1800" dirty="0" smtClean="0"/>
              <a:t>to give </a:t>
            </a:r>
            <a:r>
              <a:rPr lang="en-US" sz="1800" dirty="0"/>
              <a:t>you freedom of movement </a:t>
            </a:r>
            <a:r>
              <a:rPr lang="en-US" sz="1800" dirty="0" smtClean="0"/>
              <a:t>and to </a:t>
            </a:r>
            <a:r>
              <a:rPr lang="en-US" sz="1800" dirty="0"/>
              <a:t>allow perspiration to </a:t>
            </a:r>
            <a:r>
              <a:rPr lang="en-US" sz="1800" dirty="0" smtClean="0"/>
              <a:t>vent through </a:t>
            </a:r>
            <a:r>
              <a:rPr lang="en-US" sz="1800" dirty="0"/>
              <a:t>the neck, cuffs, </a:t>
            </a:r>
            <a:r>
              <a:rPr lang="en-US" sz="1800" dirty="0" smtClean="0"/>
              <a:t>and waist</a:t>
            </a:r>
            <a:r>
              <a:rPr lang="en-US" sz="1800" dirty="0"/>
              <a:t>. </a:t>
            </a:r>
            <a:endParaRPr lang="en-US" sz="1800" dirty="0" smtClean="0"/>
          </a:p>
          <a:p>
            <a:r>
              <a:rPr lang="en-US" sz="1800" dirty="0" smtClean="0"/>
              <a:t>You </a:t>
            </a:r>
            <a:r>
              <a:rPr lang="en-US" sz="1800" dirty="0"/>
              <a:t>should also </a:t>
            </a:r>
            <a:r>
              <a:rPr lang="en-US" sz="1800" dirty="0" smtClean="0"/>
              <a:t>select rain </a:t>
            </a:r>
            <a:r>
              <a:rPr lang="en-US" sz="1800" dirty="0"/>
              <a:t>gear made of a </a:t>
            </a:r>
            <a:r>
              <a:rPr lang="en-US" sz="1800" dirty="0" smtClean="0"/>
              <a:t>breathable fabric </a:t>
            </a:r>
            <a:r>
              <a:rPr lang="en-US" sz="1800" dirty="0"/>
              <a:t>that allows moisture </a:t>
            </a:r>
            <a:r>
              <a:rPr lang="en-US" sz="1800" dirty="0" smtClean="0"/>
              <a:t>to escape </a:t>
            </a:r>
            <a:r>
              <a:rPr lang="en-US" sz="1800" dirty="0"/>
              <a:t>but prevents rain </a:t>
            </a:r>
            <a:r>
              <a:rPr lang="en-US" sz="1800" dirty="0" smtClean="0"/>
              <a:t>and snowmelt </a:t>
            </a:r>
            <a:r>
              <a:rPr lang="en-US" sz="1800" dirty="0"/>
              <a:t>from seeping in.</a:t>
            </a:r>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4138"/>
          <a:stretch/>
        </p:blipFill>
        <p:spPr>
          <a:xfrm>
            <a:off x="152400" y="1600200"/>
            <a:ext cx="3352800" cy="2946400"/>
          </a:xfrm>
          <a:prstGeom prst="rect">
            <a:avLst/>
          </a:prstGeom>
        </p:spPr>
      </p:pic>
    </p:spTree>
    <p:extLst>
      <p:ext uri="{BB962C8B-B14F-4D97-AF65-F5344CB8AC3E}">
        <p14:creationId xmlns:p14="http://schemas.microsoft.com/office/powerpoint/2010/main" val="27311325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12</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600" dirty="0"/>
              <a:t>Explain why it usually is not wise to eat edible wild plants or wildlife in a wilderness survival situation.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259468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12. Foraging for Food</a:t>
            </a:r>
            <a:endParaRPr lang="en-US" sz="3200" dirty="0"/>
          </a:p>
        </p:txBody>
      </p:sp>
      <p:sp>
        <p:nvSpPr>
          <p:cNvPr id="3" name="Content Placeholder 2"/>
          <p:cNvSpPr>
            <a:spLocks noGrp="1"/>
          </p:cNvSpPr>
          <p:nvPr>
            <p:ph idx="1"/>
          </p:nvPr>
        </p:nvSpPr>
        <p:spPr>
          <a:xfrm>
            <a:off x="2362200" y="1143000"/>
            <a:ext cx="6477000" cy="2819400"/>
          </a:xfrm>
        </p:spPr>
        <p:txBody>
          <a:bodyPr/>
          <a:lstStyle/>
          <a:p>
            <a:r>
              <a:rPr lang="en-US" sz="1800" dirty="0"/>
              <a:t>Unless you are absolutely sure of the identity of a </a:t>
            </a:r>
            <a:r>
              <a:rPr lang="en-US" sz="1800" dirty="0" smtClean="0"/>
              <a:t>plant and </a:t>
            </a:r>
            <a:r>
              <a:rPr lang="en-US" sz="1800" dirty="0"/>
              <a:t>know it is safe to eat, it’s best to leave vegetation alone.</a:t>
            </a:r>
          </a:p>
          <a:p>
            <a:r>
              <a:rPr lang="en-US" sz="1800" dirty="0"/>
              <a:t>The same is true of most wildlife. A length of nylon line and </a:t>
            </a:r>
            <a:r>
              <a:rPr lang="en-US" sz="1800" dirty="0" smtClean="0"/>
              <a:t>a hook </a:t>
            </a:r>
            <a:r>
              <a:rPr lang="en-US" sz="1800" dirty="0"/>
              <a:t>can be useful in using insects or worms to catch a fish </a:t>
            </a:r>
            <a:r>
              <a:rPr lang="en-US" sz="1800" dirty="0" smtClean="0"/>
              <a:t>or two</a:t>
            </a:r>
            <a:r>
              <a:rPr lang="en-US" sz="1800" dirty="0"/>
              <a:t>, but in most cases the energy you burn in trying to </a:t>
            </a:r>
            <a:r>
              <a:rPr lang="en-US" sz="1800" dirty="0" smtClean="0"/>
              <a:t>capture an </a:t>
            </a:r>
            <a:r>
              <a:rPr lang="en-US" sz="1800" dirty="0"/>
              <a:t>animal and prepare it to be safely eaten would be </a:t>
            </a:r>
            <a:r>
              <a:rPr lang="en-US" sz="1800" dirty="0" smtClean="0"/>
              <a:t>better used </a:t>
            </a:r>
            <a:r>
              <a:rPr lang="en-US" sz="1800" dirty="0"/>
              <a:t>improving your shelter, gathering water, and taking </a:t>
            </a:r>
            <a:r>
              <a:rPr lang="en-US" sz="1800" dirty="0" smtClean="0"/>
              <a:t>care of </a:t>
            </a:r>
            <a:r>
              <a:rPr lang="en-US" sz="1800" dirty="0"/>
              <a:t>other survival priorities.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67" r="3067"/>
          <a:stretch/>
        </p:blipFill>
        <p:spPr>
          <a:xfrm>
            <a:off x="2128904" y="3810000"/>
            <a:ext cx="4038600" cy="2420865"/>
          </a:xfrm>
          <a:prstGeom prst="rect">
            <a:avLst/>
          </a:prstGeom>
        </p:spPr>
      </p:pic>
      <p:sp>
        <p:nvSpPr>
          <p:cNvPr id="5" name="Rectangle 4"/>
          <p:cNvSpPr/>
          <p:nvPr/>
        </p:nvSpPr>
        <p:spPr>
          <a:xfrm>
            <a:off x="2065538" y="6290845"/>
            <a:ext cx="6540366" cy="338554"/>
          </a:xfrm>
          <a:prstGeom prst="rect">
            <a:avLst/>
          </a:prstGeom>
        </p:spPr>
        <p:txBody>
          <a:bodyPr wrap="square">
            <a:spAutoFit/>
          </a:bodyPr>
          <a:lstStyle/>
          <a:p>
            <a:pPr algn="l"/>
            <a:r>
              <a:rPr lang="en-US" sz="1600" dirty="0"/>
              <a:t>Wild Parsnip </a:t>
            </a:r>
            <a:r>
              <a:rPr lang="en-US" sz="1600" dirty="0" smtClean="0"/>
              <a:t>Flower   Poison </a:t>
            </a:r>
            <a:r>
              <a:rPr lang="en-US" sz="1600" dirty="0"/>
              <a:t>Hemlock </a:t>
            </a:r>
            <a:r>
              <a:rPr lang="en-US" sz="1600" dirty="0" smtClean="0"/>
              <a:t>Flower      Wild Carrot Flower</a:t>
            </a:r>
            <a:endParaRPr lang="en-US" sz="16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375" r="16442"/>
          <a:stretch/>
        </p:blipFill>
        <p:spPr>
          <a:xfrm>
            <a:off x="6167504" y="3809999"/>
            <a:ext cx="2438400" cy="2420865"/>
          </a:xfrm>
          <a:prstGeom prst="rect">
            <a:avLst/>
          </a:prstGeom>
        </p:spPr>
      </p:pic>
    </p:spTree>
    <p:extLst>
      <p:ext uri="{BB962C8B-B14F-4D97-AF65-F5344CB8AC3E}">
        <p14:creationId xmlns:p14="http://schemas.microsoft.com/office/powerpoint/2010/main" val="101131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2194" y="207466"/>
            <a:ext cx="6477000" cy="1143000"/>
          </a:xfrm>
        </p:spPr>
        <p:txBody>
          <a:bodyPr/>
          <a:lstStyle/>
          <a:p>
            <a:r>
              <a:rPr lang="en-US" sz="3200" dirty="0" smtClean="0"/>
              <a:t>1b. Heat </a:t>
            </a:r>
            <a:r>
              <a:rPr lang="en-US" sz="3200" dirty="0" smtClean="0"/>
              <a:t>Emergencies</a:t>
            </a:r>
            <a:endParaRPr lang="en-US" sz="3200" dirty="0"/>
          </a:p>
        </p:txBody>
      </p:sp>
      <p:pic>
        <p:nvPicPr>
          <p:cNvPr id="6" name="Picture 5"/>
          <p:cNvPicPr>
            <a:picLocks noChangeAspect="1"/>
          </p:cNvPicPr>
          <p:nvPr/>
        </p:nvPicPr>
        <p:blipFill>
          <a:blip r:embed="rId2"/>
          <a:stretch>
            <a:fillRect/>
          </a:stretch>
        </p:blipFill>
        <p:spPr>
          <a:xfrm>
            <a:off x="2511798" y="1600200"/>
            <a:ext cx="6211835" cy="3744416"/>
          </a:xfrm>
          <a:prstGeom prst="rect">
            <a:avLst/>
          </a:prstGeom>
        </p:spPr>
      </p:pic>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11</a:t>
            </a:fld>
            <a:endParaRPr lang="en-US" dirty="0"/>
          </a:p>
        </p:txBody>
      </p:sp>
    </p:spTree>
    <p:extLst>
      <p:ext uri="{BB962C8B-B14F-4D97-AF65-F5344CB8AC3E}">
        <p14:creationId xmlns:p14="http://schemas.microsoft.com/office/powerpoint/2010/main" val="3411597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0" y="322263"/>
            <a:ext cx="6515100" cy="715962"/>
          </a:xfrm>
        </p:spPr>
        <p:txBody>
          <a:bodyPr/>
          <a:lstStyle/>
          <a:p>
            <a:r>
              <a:rPr lang="en-US" sz="3200" dirty="0" smtClean="0"/>
              <a:t>1b. Heat </a:t>
            </a:r>
            <a:r>
              <a:rPr lang="en-US" sz="3200" dirty="0" smtClean="0"/>
              <a:t>Exhaustion Symptoms</a:t>
            </a:r>
            <a:endParaRPr lang="en-US" sz="3200" dirty="0"/>
          </a:p>
        </p:txBody>
      </p:sp>
      <p:sp>
        <p:nvSpPr>
          <p:cNvPr id="8" name="Content Placeholder 7"/>
          <p:cNvSpPr>
            <a:spLocks noGrp="1"/>
          </p:cNvSpPr>
          <p:nvPr>
            <p:ph idx="4294967295"/>
          </p:nvPr>
        </p:nvSpPr>
        <p:spPr>
          <a:xfrm>
            <a:off x="2560637" y="1524000"/>
            <a:ext cx="3382963" cy="360045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Heavy sweating</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Thirst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Fatigue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Heat cramps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Headache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Dizziness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Nausea</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Vomiting</a:t>
            </a:r>
            <a:endParaRPr lang="en-US" sz="2000" dirty="0">
              <a:solidFill>
                <a:schemeClr val="tx1"/>
              </a:solidFill>
              <a:cs typeface="Arial" panose="020B0604020202020204" pitchFamily="34" charset="0"/>
            </a:endParaRPr>
          </a:p>
        </p:txBody>
      </p:sp>
      <p:sp>
        <p:nvSpPr>
          <p:cNvPr id="5" name="object 5"/>
          <p:cNvSpPr>
            <a:spLocks noChangeAspect="1"/>
          </p:cNvSpPr>
          <p:nvPr/>
        </p:nvSpPr>
        <p:spPr>
          <a:xfrm>
            <a:off x="5943600" y="1544705"/>
            <a:ext cx="3024336" cy="3559039"/>
          </a:xfrm>
          <a:prstGeom prst="rect">
            <a:avLst/>
          </a:prstGeom>
          <a:blipFill>
            <a:blip r:embed="rId2" cstate="print"/>
            <a:stretch>
              <a:fillRect/>
            </a:stretch>
          </a:blipFill>
        </p:spPr>
        <p:txBody>
          <a:bodyPr wrap="square" lIns="0" tIns="0" rIns="0" bIns="0" rtlCol="0"/>
          <a:lstStyle/>
          <a:p>
            <a:endParaRPr sz="1588"/>
          </a:p>
        </p:txBody>
      </p:sp>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12</a:t>
            </a:fld>
            <a:endParaRPr lang="en-US" dirty="0"/>
          </a:p>
        </p:txBody>
      </p:sp>
    </p:spTree>
    <p:extLst>
      <p:ext uri="{BB962C8B-B14F-4D97-AF65-F5344CB8AC3E}">
        <p14:creationId xmlns:p14="http://schemas.microsoft.com/office/powerpoint/2010/main" val="82272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59"/>
            <a:ext cx="6553200" cy="1143000"/>
          </a:xfrm>
        </p:spPr>
        <p:txBody>
          <a:bodyPr/>
          <a:lstStyle/>
          <a:p>
            <a:r>
              <a:rPr lang="en-US" sz="3200" dirty="0" smtClean="0"/>
              <a:t>1b. First </a:t>
            </a:r>
            <a:r>
              <a:rPr lang="en-US" sz="3200" dirty="0" smtClean="0"/>
              <a:t>Aid for Heat Exhaustion</a:t>
            </a:r>
            <a:endParaRPr lang="en-US" sz="3200" dirty="0"/>
          </a:p>
        </p:txBody>
      </p:sp>
      <p:sp>
        <p:nvSpPr>
          <p:cNvPr id="9" name="Content Placeholder 8"/>
          <p:cNvSpPr>
            <a:spLocks noGrp="1"/>
          </p:cNvSpPr>
          <p:nvPr>
            <p:ph idx="4294967295"/>
          </p:nvPr>
        </p:nvSpPr>
        <p:spPr>
          <a:xfrm>
            <a:off x="4191000" y="1331064"/>
            <a:ext cx="4743450" cy="5208588"/>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Move victim from heat to rest  in a cool place.</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Loosen or remove                  unnecessary clothing.</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Give water or a sports drink.</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Raise feet 8-12 inches.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Seek medical care if victim’s  condition worsens or does not improve within 30 minutes.</a:t>
            </a:r>
            <a:endParaRPr lang="en-US" sz="2000" dirty="0">
              <a:solidFill>
                <a:schemeClr val="tx1"/>
              </a:solidFill>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228600" y="1484790"/>
            <a:ext cx="3884900" cy="2592288"/>
          </a:xfrm>
          <a:prstGeom prst="rect">
            <a:avLst/>
          </a:prstGeom>
        </p:spPr>
      </p:pic>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13</a:t>
            </a:fld>
            <a:endParaRPr lang="en-US" dirty="0"/>
          </a:p>
        </p:txBody>
      </p:sp>
    </p:spTree>
    <p:extLst>
      <p:ext uri="{BB962C8B-B14F-4D97-AF65-F5344CB8AC3E}">
        <p14:creationId xmlns:p14="http://schemas.microsoft.com/office/powerpoint/2010/main" val="147647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17463"/>
            <a:ext cx="9144000" cy="1068387"/>
          </a:xfrm>
          <a:prstGeom prst="rect">
            <a:avLst/>
          </a:prstGeom>
        </p:spPr>
        <p:txBody>
          <a:bodyPr vert="horz" wrap="square" lIns="0" tIns="10646" rIns="0" bIns="0" rtlCol="0">
            <a:spAutoFit/>
          </a:bodyPr>
          <a:lstStyle/>
          <a:p>
            <a:pPr marL="11206" algn="ctr">
              <a:spcBef>
                <a:spcPts val="84"/>
              </a:spcBef>
            </a:pPr>
            <a:r>
              <a:rPr spc="-190" dirty="0" smtClean="0">
                <a:solidFill>
                  <a:schemeClr val="bg1"/>
                </a:solidFill>
              </a:rPr>
              <a:t>Heatstroke</a:t>
            </a:r>
            <a:endParaRPr spc="-190" dirty="0">
              <a:solidFill>
                <a:schemeClr val="bg1"/>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1752600" y="0"/>
            <a:ext cx="5763872" cy="6862354"/>
          </a:xfrm>
          <a:prstGeom prst="rect">
            <a:avLst/>
          </a:prstGeom>
        </p:spPr>
      </p:pic>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14</a:t>
            </a:fld>
            <a:endParaRPr lang="en-US" dirty="0"/>
          </a:p>
        </p:txBody>
      </p:sp>
    </p:spTree>
    <p:extLst>
      <p:ext uri="{BB962C8B-B14F-4D97-AF65-F5344CB8AC3E}">
        <p14:creationId xmlns:p14="http://schemas.microsoft.com/office/powerpoint/2010/main" val="811086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553200" cy="1143000"/>
          </a:xfrm>
        </p:spPr>
        <p:txBody>
          <a:bodyPr/>
          <a:lstStyle/>
          <a:p>
            <a:r>
              <a:rPr lang="en-US" sz="3200" dirty="0" smtClean="0"/>
              <a:t>1b. First </a:t>
            </a:r>
            <a:r>
              <a:rPr lang="en-US" sz="3200" dirty="0" smtClean="0"/>
              <a:t>Aid for Heat Stroke</a:t>
            </a:r>
            <a:endParaRPr lang="en-US" sz="3200" dirty="0"/>
          </a:p>
        </p:txBody>
      </p:sp>
      <p:sp>
        <p:nvSpPr>
          <p:cNvPr id="11" name="Content Placeholder 10"/>
          <p:cNvSpPr>
            <a:spLocks noGrp="1"/>
          </p:cNvSpPr>
          <p:nvPr>
            <p:ph idx="4294967295"/>
          </p:nvPr>
        </p:nvSpPr>
        <p:spPr>
          <a:xfrm>
            <a:off x="5181600" y="1143000"/>
            <a:ext cx="3733800" cy="5391803"/>
          </a:xfrm>
        </p:spPr>
        <p:txBody>
          <a:bodyPr/>
          <a:lstStyle/>
          <a:p>
            <a:pPr marL="285750" indent="-285750">
              <a:buFont typeface="Arial" panose="020B0604020202020204" pitchFamily="34" charset="0"/>
              <a:buChar char="•"/>
            </a:pPr>
            <a:r>
              <a:rPr lang="en-US" sz="2000" dirty="0" smtClean="0">
                <a:solidFill>
                  <a:schemeClr val="tx1"/>
                </a:solidFill>
                <a:cs typeface="Arial" panose="020B0604020202020204" pitchFamily="34" charset="0"/>
              </a:rPr>
              <a:t>Call 911.</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Move victim to cool place.</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Remove outer clothing.</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Cool victim quickly.</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Apply cold compresses or spray skin with water.</a:t>
            </a:r>
          </a:p>
          <a:p>
            <a:pPr marL="285750" indent="-285750">
              <a:buFont typeface="Arial" panose="020B0604020202020204" pitchFamily="34" charset="0"/>
              <a:buChar char="•"/>
            </a:pPr>
            <a:r>
              <a:rPr lang="en-US" sz="2000" dirty="0" smtClean="0">
                <a:solidFill>
                  <a:schemeClr val="tx1"/>
                </a:solidFill>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204075" y="1108728"/>
            <a:ext cx="4315399" cy="3277906"/>
          </a:xfrm>
          <a:prstGeom prst="rect">
            <a:avLst/>
          </a:prstGeom>
          <a:blipFill>
            <a:blip r:embed="rId2" cstate="print"/>
            <a:stretch>
              <a:fillRect/>
            </a:stretch>
          </a:blipFill>
        </p:spPr>
        <p:txBody>
          <a:bodyPr wrap="square" lIns="0" tIns="0" rIns="0" bIns="0" rtlCol="0"/>
          <a:lstStyle/>
          <a:p>
            <a:endParaRPr sz="1588"/>
          </a:p>
        </p:txBody>
      </p:sp>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15</a:t>
            </a:fld>
            <a:endParaRPr lang="en-US" dirty="0"/>
          </a:p>
        </p:txBody>
      </p:sp>
    </p:spTree>
    <p:extLst>
      <p:ext uri="{BB962C8B-B14F-4D97-AF65-F5344CB8AC3E}">
        <p14:creationId xmlns:p14="http://schemas.microsoft.com/office/powerpoint/2010/main" val="269431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194"/>
            <a:ext cx="6438900" cy="1143000"/>
          </a:xfrm>
        </p:spPr>
        <p:txBody>
          <a:bodyPr/>
          <a:lstStyle/>
          <a:p>
            <a:r>
              <a:rPr lang="en-US" sz="3200" dirty="0" smtClean="0"/>
              <a:t>1b. Hypothermia</a:t>
            </a:r>
            <a:endParaRPr lang="en-US" sz="32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131" y="1165194"/>
            <a:ext cx="6104638" cy="3189674"/>
          </a:xfrm>
          <a:prstGeom prst="rect">
            <a:avLst/>
          </a:prstGeom>
        </p:spPr>
      </p:pic>
      <p:sp>
        <p:nvSpPr>
          <p:cNvPr id="11" name="TextBox 10"/>
          <p:cNvSpPr txBox="1"/>
          <p:nvPr/>
        </p:nvSpPr>
        <p:spPr>
          <a:xfrm>
            <a:off x="2286000" y="4876800"/>
            <a:ext cx="6731768" cy="1631216"/>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latin typeface="+mn-lt"/>
                <a:cs typeface="Arial" panose="020B0604020202020204" pitchFamily="34" charset="0"/>
              </a:rPr>
              <a:t>Occurs when body cannot make heat as fast as it loses it.</a:t>
            </a:r>
          </a:p>
          <a:p>
            <a:pPr marL="342900" indent="-342900" algn="l">
              <a:buFont typeface="Arial" panose="020B0604020202020204" pitchFamily="34" charset="0"/>
              <a:buChar char="•"/>
            </a:pPr>
            <a:r>
              <a:rPr lang="en-US" sz="2000" dirty="0" smtClean="0">
                <a:latin typeface="+mn-lt"/>
                <a:cs typeface="Arial" panose="020B0604020202020204" pitchFamily="34" charset="0"/>
              </a:rPr>
              <a:t>Internal body temperature drops below 95</a:t>
            </a:r>
            <a:r>
              <a:rPr lang="en-US" sz="2000" baseline="30000" dirty="0" smtClean="0">
                <a:latin typeface="+mn-lt"/>
                <a:cs typeface="Arial" panose="020B0604020202020204" pitchFamily="34" charset="0"/>
              </a:rPr>
              <a:t>o</a:t>
            </a:r>
            <a:r>
              <a:rPr lang="en-US" sz="2000" dirty="0" smtClean="0">
                <a:latin typeface="+mn-lt"/>
                <a:cs typeface="Arial" panose="020B0604020202020204" pitchFamily="34" charset="0"/>
              </a:rPr>
              <a:t>F.</a:t>
            </a:r>
          </a:p>
          <a:p>
            <a:pPr marL="342900" indent="-342900" algn="l">
              <a:buFont typeface="Arial" panose="020B0604020202020204" pitchFamily="34" charset="0"/>
              <a:buChar char="•"/>
            </a:pPr>
            <a:r>
              <a:rPr lang="en-US" sz="2000" dirty="0" smtClean="0">
                <a:latin typeface="+mn-lt"/>
                <a:cs typeface="Arial" panose="020B0604020202020204" pitchFamily="34" charset="0"/>
              </a:rPr>
              <a:t>Can occur whenever and wherever a person feels cold, including indoors in poorly heated areas.</a:t>
            </a:r>
            <a:endParaRPr lang="en-US" sz="2000" dirty="0">
              <a:latin typeface="+mn-lt"/>
              <a:cs typeface="Arial" panose="020B0604020202020204" pitchFamily="34" charset="0"/>
            </a:endParaRPr>
          </a:p>
        </p:txBody>
      </p:sp>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16</a:t>
            </a:fld>
            <a:endParaRPr lang="en-US" dirty="0"/>
          </a:p>
        </p:txBody>
      </p:sp>
    </p:spTree>
    <p:extLst>
      <p:ext uri="{BB962C8B-B14F-4D97-AF65-F5344CB8AC3E}">
        <p14:creationId xmlns:p14="http://schemas.microsoft.com/office/powerpoint/2010/main" val="205820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22263"/>
            <a:ext cx="6515100" cy="715962"/>
          </a:xfrm>
        </p:spPr>
        <p:txBody>
          <a:bodyPr/>
          <a:lstStyle/>
          <a:p>
            <a:r>
              <a:rPr lang="en-US" sz="3200" dirty="0" smtClean="0"/>
              <a:t>1b. First </a:t>
            </a:r>
            <a:r>
              <a:rPr lang="en-US" sz="3200" dirty="0" smtClean="0"/>
              <a:t>Aid for Hypothermia</a:t>
            </a:r>
            <a:endParaRPr lang="en-US" sz="3200" dirty="0"/>
          </a:p>
        </p:txBody>
      </p:sp>
      <p:sp>
        <p:nvSpPr>
          <p:cNvPr id="13" name="Content Placeholder 12"/>
          <p:cNvSpPr>
            <a:spLocks noGrp="1"/>
          </p:cNvSpPr>
          <p:nvPr>
            <p:ph idx="4294967295"/>
          </p:nvPr>
        </p:nvSpPr>
        <p:spPr>
          <a:xfrm>
            <a:off x="4724399" y="1295747"/>
            <a:ext cx="4156705" cy="4837113"/>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Move victim to shelter.</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Remove wet clothing and  wrap victim in warm covers.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Apply direct body heat.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Re-warm neck, chest,         abdomen, and groin first.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Give warm, sweet drinks if  conscious.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Monitor breathing,               administer CPR. </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Get medical help.</a:t>
            </a:r>
            <a:endParaRPr lang="en-US" sz="2000" dirty="0">
              <a:solidFill>
                <a:schemeClr val="tx1"/>
              </a:solidFill>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705" y="1447800"/>
            <a:ext cx="4090828" cy="2726553"/>
          </a:xfrm>
          <a:prstGeom prst="rect">
            <a:avLst/>
          </a:prstGeom>
        </p:spPr>
      </p:pic>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17</a:t>
            </a:fld>
            <a:endParaRPr lang="en-US" dirty="0"/>
          </a:p>
        </p:txBody>
      </p:sp>
    </p:spTree>
    <p:extLst>
      <p:ext uri="{BB962C8B-B14F-4D97-AF65-F5344CB8AC3E}">
        <p14:creationId xmlns:p14="http://schemas.microsoft.com/office/powerpoint/2010/main" val="135877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950" y="322263"/>
            <a:ext cx="6475150" cy="715962"/>
          </a:xfrm>
        </p:spPr>
        <p:txBody>
          <a:bodyPr/>
          <a:lstStyle/>
          <a:p>
            <a:r>
              <a:rPr lang="en-US" sz="3200" dirty="0" smtClean="0"/>
              <a:t>1b. Frost </a:t>
            </a:r>
            <a:r>
              <a:rPr lang="en-US" sz="3200" dirty="0" smtClean="0"/>
              <a:t>Nip</a:t>
            </a:r>
            <a:endParaRPr lang="en-US" sz="3200" dirty="0"/>
          </a:p>
        </p:txBody>
      </p:sp>
      <p:sp>
        <p:nvSpPr>
          <p:cNvPr id="10" name="Content Placeholder 9"/>
          <p:cNvSpPr>
            <a:spLocks noGrp="1"/>
          </p:cNvSpPr>
          <p:nvPr>
            <p:ph sz="half" idx="1"/>
          </p:nvPr>
        </p:nvSpPr>
        <p:spPr>
          <a:xfrm>
            <a:off x="3962400" y="1295400"/>
            <a:ext cx="4953000" cy="4434840"/>
          </a:xfrm>
        </p:spPr>
        <p:txBody>
          <a:bodyPr>
            <a:normAutofit/>
          </a:bodyPr>
          <a:lstStyle/>
          <a:p>
            <a:pPr marL="342900" indent="-342900">
              <a:buFont typeface="Arial" panose="020B0604020202020204" pitchFamily="34" charset="0"/>
              <a:buChar char="•"/>
            </a:pPr>
            <a:r>
              <a:rPr lang="en-US" sz="2000" b="1" dirty="0" smtClean="0">
                <a:solidFill>
                  <a:schemeClr val="tx1"/>
                </a:solidFill>
                <a:cs typeface="Arial" panose="020B0604020202020204" pitchFamily="34" charset="0"/>
              </a:rPr>
              <a:t>Frost nip</a:t>
            </a:r>
            <a:r>
              <a:rPr lang="en-US" sz="2000" dirty="0">
                <a:solidFill>
                  <a:schemeClr val="tx1"/>
                </a:solidFill>
                <a:cs typeface="Arial" panose="020B0604020202020204" pitchFamily="34" charset="0"/>
              </a:rPr>
              <a:t> is an earlier and milder </a:t>
            </a:r>
            <a:r>
              <a:rPr lang="en-US" sz="2000" dirty="0" smtClean="0">
                <a:solidFill>
                  <a:schemeClr val="tx1"/>
                </a:solidFill>
                <a:cs typeface="Arial" panose="020B0604020202020204" pitchFamily="34" charset="0"/>
              </a:rPr>
              <a:t>     case </a:t>
            </a:r>
            <a:r>
              <a:rPr lang="en-US" sz="2000" dirty="0">
                <a:solidFill>
                  <a:schemeClr val="tx1"/>
                </a:solidFill>
                <a:cs typeface="Arial" panose="020B0604020202020204" pitchFamily="34" charset="0"/>
              </a:rPr>
              <a:t>of frostbite. Usually the ears, </a:t>
            </a:r>
            <a:r>
              <a:rPr lang="en-US" sz="2000" dirty="0" smtClean="0">
                <a:solidFill>
                  <a:schemeClr val="tx1"/>
                </a:solidFill>
                <a:cs typeface="Arial" panose="020B0604020202020204" pitchFamily="34" charset="0"/>
              </a:rPr>
              <a:t>   cheeks</a:t>
            </a:r>
            <a:r>
              <a:rPr lang="en-US" sz="2000" dirty="0">
                <a:solidFill>
                  <a:schemeClr val="tx1"/>
                </a:solidFill>
                <a:cs typeface="Arial" panose="020B0604020202020204" pitchFamily="34" charset="0"/>
              </a:rPr>
              <a:t>, nose, fingers and toes are </a:t>
            </a:r>
            <a:r>
              <a:rPr lang="en-US" sz="2000" dirty="0" smtClean="0">
                <a:solidFill>
                  <a:schemeClr val="tx1"/>
                </a:solidFill>
                <a:cs typeface="Arial" panose="020B0604020202020204" pitchFamily="34" charset="0"/>
              </a:rPr>
              <a:t>  affected</a:t>
            </a:r>
            <a:r>
              <a:rPr lang="en-US" sz="2000" dirty="0">
                <a:solidFill>
                  <a:schemeClr val="tx1"/>
                </a:solidFill>
                <a:cs typeface="Arial" panose="020B0604020202020204" pitchFamily="34" charset="0"/>
              </a:rPr>
              <a:t>. </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Skin white or numb.</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Don’t rub – hold against a warm       body part.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Change clothing and/or environment.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Frost nip is a warning that you are    not keeping warm enough!</a:t>
            </a:r>
            <a:r>
              <a:rPr lang="en-US" sz="2000" b="1" dirty="0"/>
              <a:t> </a:t>
            </a:r>
            <a:endParaRPr lang="en-US" sz="2000" dirty="0">
              <a:solidFill>
                <a:schemeClr val="tx1"/>
              </a:solidFill>
              <a:cs typeface="Arial" panose="020B0604020202020204" pitchFamily="34" charset="0"/>
            </a:endParaRPr>
          </a:p>
        </p:txBody>
      </p:sp>
      <p:sp>
        <p:nvSpPr>
          <p:cNvPr id="9" name="object 7"/>
          <p:cNvSpPr>
            <a:spLocks noChangeAspect="1"/>
          </p:cNvSpPr>
          <p:nvPr/>
        </p:nvSpPr>
        <p:spPr>
          <a:xfrm>
            <a:off x="957798" y="1447800"/>
            <a:ext cx="2736304" cy="2617471"/>
          </a:xfrm>
          <a:prstGeom prst="rect">
            <a:avLst/>
          </a:prstGeom>
          <a:blipFill>
            <a:blip r:embed="rId2" cstate="print"/>
            <a:stretch>
              <a:fillRect/>
            </a:stretch>
          </a:blipFill>
        </p:spPr>
        <p:txBody>
          <a:bodyPr wrap="square" lIns="0" tIns="0" rIns="0" bIns="0" rtlCol="0"/>
          <a:lstStyle/>
          <a:p>
            <a:endParaRPr sz="1588"/>
          </a:p>
        </p:txBody>
      </p:sp>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18</a:t>
            </a:fld>
            <a:endParaRPr lang="en-US" dirty="0"/>
          </a:p>
        </p:txBody>
      </p:sp>
    </p:spTree>
    <p:extLst>
      <p:ext uri="{BB962C8B-B14F-4D97-AF65-F5344CB8AC3E}">
        <p14:creationId xmlns:p14="http://schemas.microsoft.com/office/powerpoint/2010/main" val="318451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1b. Frostbite</a:t>
            </a:r>
            <a:endParaRPr lang="en-US" sz="3200" dirty="0"/>
          </a:p>
        </p:txBody>
      </p:sp>
      <p:sp>
        <p:nvSpPr>
          <p:cNvPr id="11" name="Content Placeholder 10"/>
          <p:cNvSpPr>
            <a:spLocks noGrp="1"/>
          </p:cNvSpPr>
          <p:nvPr>
            <p:ph sz="half" idx="1"/>
          </p:nvPr>
        </p:nvSpPr>
        <p:spPr>
          <a:xfrm>
            <a:off x="5122784" y="1053760"/>
            <a:ext cx="3792615" cy="5118439"/>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Mild Frostbite:</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Skin looks waxy and      white, gray, yellow, or     bluish.</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Area is numb or feels        tingly or aching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Severe Frostbite:</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Area feels hard.</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May become painless</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After warming, area          becomes swollen and   may blister.</a:t>
            </a:r>
            <a:endParaRPr lang="en-US" sz="20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rotWithShape="1">
          <a:blip r:embed="rId2"/>
          <a:srcRect b="3542"/>
          <a:stretch/>
        </p:blipFill>
        <p:spPr>
          <a:xfrm>
            <a:off x="533400" y="1219200"/>
            <a:ext cx="4440665" cy="3276600"/>
          </a:xfrm>
          <a:prstGeom prst="rect">
            <a:avLst/>
          </a:prstGeom>
        </p:spPr>
      </p:pic>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19</a:t>
            </a:fld>
            <a:endParaRPr lang="en-US" dirty="0"/>
          </a:p>
        </p:txBody>
      </p:sp>
    </p:spTree>
    <p:extLst>
      <p:ext uri="{BB962C8B-B14F-4D97-AF65-F5344CB8AC3E}">
        <p14:creationId xmlns:p14="http://schemas.microsoft.com/office/powerpoint/2010/main" val="2340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497138" y="2057400"/>
            <a:ext cx="5937250" cy="3962400"/>
          </a:xfrm>
        </p:spPr>
        <p:txBody>
          <a:bodyPr/>
          <a:lstStyle/>
          <a:p>
            <a:pPr>
              <a:buFont typeface="+mj-lt"/>
              <a:buAutoNum type="arabicPeriod"/>
            </a:pPr>
            <a:r>
              <a:rPr lang="en-US" sz="1600" dirty="0"/>
              <a:t>Do the following:</a:t>
            </a:r>
          </a:p>
          <a:p>
            <a:pPr marL="800100" lvl="1" indent="-342900">
              <a:buFont typeface="+mj-lt"/>
              <a:buAutoNum type="alphaLcPeriod"/>
            </a:pPr>
            <a:r>
              <a:rPr lang="en-US" sz="1600" dirty="0"/>
              <a:t>Explain to your counselor the hazards you are most likely to encounter while participating in wilderness survival activities, and what you should do to anticipate, help prevent, mitigate, or lessen these hazards.</a:t>
            </a:r>
          </a:p>
          <a:p>
            <a:pPr marL="800100" lvl="1" indent="-342900">
              <a:buFont typeface="+mj-lt"/>
              <a:buAutoNum type="alphaLcPeriod"/>
            </a:pPr>
            <a:r>
              <a:rPr lang="en-US" sz="1600" dirty="0"/>
              <a:t>Show that you know first aid for and how to prevent injuries or illnesses likely to occur in backcountry settings, including hypothermia, heat reactions, frostbite, dehydration, blisters, insect stings, tick bites, and snakebites.</a:t>
            </a:r>
          </a:p>
          <a:p>
            <a:pPr>
              <a:buFont typeface="+mj-lt"/>
              <a:buAutoNum type="arabicPeriod"/>
            </a:pPr>
            <a:r>
              <a:rPr lang="en-US" sz="1600" dirty="0"/>
              <a:t>From memory list the seven priorities for survival in a backcountry or wilderness location. Explain the importance of each one with your counselor</a:t>
            </a:r>
            <a:r>
              <a:rPr lang="en-US" sz="1600" dirty="0" smtClean="0"/>
              <a:t>.</a:t>
            </a:r>
            <a:endParaRPr lang="en-US" sz="1600" dirty="0"/>
          </a:p>
        </p:txBody>
      </p:sp>
      <p:sp>
        <p:nvSpPr>
          <p:cNvPr id="17413" name="Rectangle 5"/>
          <p:cNvSpPr>
            <a:spLocks noGrp="1" noChangeArrowheads="1"/>
          </p:cNvSpPr>
          <p:nvPr>
            <p:ph type="title"/>
          </p:nvPr>
        </p:nvSpPr>
        <p:spPr>
          <a:xfrm>
            <a:off x="2324100" y="322262"/>
            <a:ext cx="6477000" cy="1277937"/>
          </a:xfrm>
        </p:spPr>
        <p:txBody>
          <a:bodyPr/>
          <a:lstStyle/>
          <a:p>
            <a:r>
              <a:rPr lang="en-US" altLang="en-US" sz="4000" dirty="0" smtClean="0"/>
              <a:t>Wilderness Survival</a:t>
            </a:r>
            <a:br>
              <a:rPr lang="en-US" altLang="en-US" sz="4000" dirty="0" smtClean="0"/>
            </a:br>
            <a:r>
              <a:rPr lang="en-US" altLang="en-US" sz="4000" dirty="0" smtClean="0"/>
              <a:t>Merit Badge Requirements</a:t>
            </a:r>
            <a:endParaRPr lang="en-US" alt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94505"/>
            <a:ext cx="914400" cy="9334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1b. First </a:t>
            </a:r>
            <a:r>
              <a:rPr lang="en-US" sz="3200" dirty="0" smtClean="0"/>
              <a:t>Aid for Frostbite</a:t>
            </a:r>
            <a:endParaRPr lang="en-US" sz="3200" dirty="0"/>
          </a:p>
        </p:txBody>
      </p:sp>
      <p:sp>
        <p:nvSpPr>
          <p:cNvPr id="9" name="Content Placeholder 8"/>
          <p:cNvSpPr>
            <a:spLocks noGrp="1"/>
          </p:cNvSpPr>
          <p:nvPr>
            <p:ph sz="half" idx="1"/>
          </p:nvPr>
        </p:nvSpPr>
        <p:spPr>
          <a:xfrm>
            <a:off x="4191000" y="1371600"/>
            <a:ext cx="4724400" cy="4434840"/>
          </a:xfrm>
        </p:spPr>
        <p:txBody>
          <a:bodyPr>
            <a:normAutofit/>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Move victim to warm environment.</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Hold frostbitten area in hands to warm – do not rub.</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Remove any tight clothing or jewelry  around area.</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Put dry gauze or fluffy cloth between   frostbitten fingers or toes.</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Do not use heat lamp, campfire, or    heating pad to rewarm.</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Seek medical attention immediately.</a:t>
            </a:r>
            <a:endParaRPr lang="en-US" sz="2000" dirty="0">
              <a:solidFill>
                <a:schemeClr val="tx1"/>
              </a:solidFill>
              <a:cs typeface="Arial" panose="020B0604020202020204" pitchFamily="34" charset="0"/>
            </a:endParaRPr>
          </a:p>
        </p:txBody>
      </p:sp>
      <p:sp>
        <p:nvSpPr>
          <p:cNvPr id="8" name="object 4"/>
          <p:cNvSpPr>
            <a:spLocks noChangeAspect="1"/>
          </p:cNvSpPr>
          <p:nvPr/>
        </p:nvSpPr>
        <p:spPr>
          <a:xfrm>
            <a:off x="779559" y="1371600"/>
            <a:ext cx="3089081" cy="3888432"/>
          </a:xfrm>
          <a:prstGeom prst="rect">
            <a:avLst/>
          </a:prstGeom>
          <a:blipFill>
            <a:blip r:embed="rId2" cstate="print"/>
            <a:srcRect/>
            <a:stretch>
              <a:fillRect t="-15563" b="-5203"/>
            </a:stretch>
          </a:blipFill>
        </p:spPr>
        <p:txBody>
          <a:bodyPr wrap="square" lIns="0" tIns="0" rIns="0" bIns="0" rtlCol="0"/>
          <a:lstStyle/>
          <a:p>
            <a:endParaRPr sz="1588"/>
          </a:p>
        </p:txBody>
      </p:sp>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20</a:t>
            </a:fld>
            <a:endParaRPr lang="en-US" dirty="0"/>
          </a:p>
        </p:txBody>
      </p:sp>
    </p:spTree>
    <p:extLst>
      <p:ext uri="{BB962C8B-B14F-4D97-AF65-F5344CB8AC3E}">
        <p14:creationId xmlns:p14="http://schemas.microsoft.com/office/powerpoint/2010/main" val="2184658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1b. Prevention </a:t>
            </a:r>
            <a:r>
              <a:rPr lang="en-US" sz="3200" dirty="0" smtClean="0"/>
              <a:t>of Frostbite</a:t>
            </a:r>
            <a:endParaRPr lang="en-US" sz="3200" dirty="0"/>
          </a:p>
        </p:txBody>
      </p:sp>
      <p:sp>
        <p:nvSpPr>
          <p:cNvPr id="5" name="Content Placeholder 4"/>
          <p:cNvSpPr>
            <a:spLocks noGrp="1"/>
          </p:cNvSpPr>
          <p:nvPr>
            <p:ph idx="1"/>
          </p:nvPr>
        </p:nvSpPr>
        <p:spPr>
          <a:xfrm>
            <a:off x="3505200" y="1295400"/>
            <a:ext cx="5334000" cy="5257800"/>
          </a:xfrm>
        </p:spPr>
        <p:txBody>
          <a:bodyPr>
            <a:normAutofit/>
          </a:bodyPr>
          <a:lstStyle/>
          <a:p>
            <a:r>
              <a:rPr lang="en-US" sz="2000" dirty="0" smtClean="0"/>
              <a:t>Be sure you dress in layers for cold weather. The first layer should be thermal underwear, and the outer layer needs to be waterproof. The layers should be loose, not tight. Mittens are warmer than gloves. </a:t>
            </a:r>
          </a:p>
          <a:p>
            <a:r>
              <a:rPr lang="en-US" sz="2000" dirty="0" smtClean="0"/>
              <a:t>You should wear a hat. Over 50% of a your body heat is lost from the head. </a:t>
            </a:r>
          </a:p>
          <a:p>
            <a:r>
              <a:rPr lang="en-US" sz="2000" dirty="0" smtClean="0"/>
              <a:t>Set limits on the time spent outdoors when the wind-chill temperature falls below 0°F (-18°C). </a:t>
            </a:r>
          </a:p>
          <a:p>
            <a:r>
              <a:rPr lang="en-US" sz="2000" dirty="0" smtClean="0"/>
              <a:t>Recognize the earliest warnings of frostbite. Tingling and numbness are reminders that your are not dressed warmly enough for the weather and needs to go indoors. </a:t>
            </a:r>
            <a:endParaRPr lang="en-US" sz="2000" dirty="0"/>
          </a:p>
        </p:txBody>
      </p:sp>
      <p:sp>
        <p:nvSpPr>
          <p:cNvPr id="3" name="Slide Number Placeholder 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21</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1502"/>
          <a:stretch/>
        </p:blipFill>
        <p:spPr>
          <a:xfrm>
            <a:off x="228600" y="1447800"/>
            <a:ext cx="3086470" cy="2457450"/>
          </a:xfrm>
          <a:prstGeom prst="rect">
            <a:avLst/>
          </a:prstGeom>
        </p:spPr>
      </p:pic>
    </p:spTree>
    <p:extLst>
      <p:ext uri="{BB962C8B-B14F-4D97-AF65-F5344CB8AC3E}">
        <p14:creationId xmlns:p14="http://schemas.microsoft.com/office/powerpoint/2010/main" val="9043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2425" y="0"/>
            <a:ext cx="6504439" cy="990600"/>
          </a:xfrm>
        </p:spPr>
        <p:txBody>
          <a:bodyPr/>
          <a:lstStyle/>
          <a:p>
            <a:r>
              <a:rPr lang="en-US" sz="3200" dirty="0" smtClean="0"/>
              <a:t>1b. Dehydration</a:t>
            </a:r>
            <a:endParaRPr lang="en-US" sz="3200" dirty="0"/>
          </a:p>
        </p:txBody>
      </p:sp>
      <p:sp>
        <p:nvSpPr>
          <p:cNvPr id="4" name="Content Placeholder 3"/>
          <p:cNvSpPr>
            <a:spLocks noGrp="1"/>
          </p:cNvSpPr>
          <p:nvPr>
            <p:ph idx="4294967295"/>
          </p:nvPr>
        </p:nvSpPr>
        <p:spPr>
          <a:xfrm>
            <a:off x="3810000" y="838200"/>
            <a:ext cx="5181600" cy="5791200"/>
          </a:xfrm>
        </p:spPr>
        <p:txBody>
          <a:bodyPr/>
          <a:lstStyle/>
          <a:p>
            <a:pPr marL="342900" indent="-342900">
              <a:buFont typeface="Arial" panose="020B0604020202020204" pitchFamily="34" charset="0"/>
              <a:buChar char="•"/>
            </a:pPr>
            <a:r>
              <a:rPr lang="en-US" sz="2000" dirty="0" smtClean="0">
                <a:solidFill>
                  <a:schemeClr val="tx1"/>
                </a:solidFill>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2000" dirty="0" smtClean="0">
                <a:solidFill>
                  <a:schemeClr val="tx1"/>
                </a:solidFill>
                <a:cs typeface="Arial" panose="020B0604020202020204" pitchFamily="34" charset="0"/>
              </a:rPr>
              <a:t>Ways we lose </a:t>
            </a:r>
            <a:r>
              <a:rPr lang="en-US" sz="2000" dirty="0" smtClean="0">
                <a:solidFill>
                  <a:schemeClr val="tx1"/>
                </a:solidFill>
                <a:cs typeface="Arial" panose="020B0604020202020204" pitchFamily="34" charset="0"/>
              </a:rPr>
              <a:t>fluids:</a:t>
            </a:r>
          </a:p>
          <a:p>
            <a:pPr marL="1085850" lvl="1" indent="-342900">
              <a:buFont typeface="Arial" panose="020B0604020202020204" pitchFamily="34" charset="0"/>
              <a:buChar char="•"/>
            </a:pPr>
            <a:r>
              <a:rPr lang="en-US" sz="1600" dirty="0" smtClean="0">
                <a:solidFill>
                  <a:schemeClr val="tx1"/>
                </a:solidFill>
                <a:cs typeface="Arial" panose="020B0604020202020204" pitchFamily="34" charset="0"/>
              </a:rPr>
              <a:t>Sweating.</a:t>
            </a:r>
          </a:p>
          <a:p>
            <a:pPr marL="1085850" lvl="1" indent="-342900">
              <a:buFont typeface="Arial" panose="020B0604020202020204" pitchFamily="34" charset="0"/>
              <a:buChar char="•"/>
            </a:pPr>
            <a:r>
              <a:rPr lang="en-US" sz="1600" dirty="0" smtClean="0">
                <a:solidFill>
                  <a:schemeClr val="tx1"/>
                </a:solidFill>
                <a:cs typeface="Arial" panose="020B0604020202020204" pitchFamily="34" charset="0"/>
              </a:rPr>
              <a:t>Urination.</a:t>
            </a:r>
          </a:p>
          <a:p>
            <a:pPr marL="1085850" lvl="1" indent="-342900">
              <a:buFont typeface="Arial" panose="020B0604020202020204" pitchFamily="34" charset="0"/>
              <a:buChar char="•"/>
            </a:pPr>
            <a:r>
              <a:rPr lang="en-US" sz="1600" dirty="0" smtClean="0">
                <a:solidFill>
                  <a:schemeClr val="tx1"/>
                </a:solidFill>
                <a:cs typeface="Arial" panose="020B0604020202020204" pitchFamily="34" charset="0"/>
              </a:rPr>
              <a:t>Vomiting.</a:t>
            </a:r>
          </a:p>
          <a:p>
            <a:pPr>
              <a:buFont typeface="Arial" panose="020B0604020202020204" pitchFamily="34" charset="0"/>
              <a:buChar char="•"/>
            </a:pPr>
            <a:r>
              <a:rPr lang="en-US" sz="2000" dirty="0" smtClean="0">
                <a:solidFill>
                  <a:schemeClr val="tx1"/>
                </a:solidFill>
                <a:cs typeface="Arial" panose="020B0604020202020204" pitchFamily="34" charset="0"/>
              </a:rPr>
              <a:t>Signs </a:t>
            </a:r>
            <a:r>
              <a:rPr lang="en-US" sz="2000" dirty="0">
                <a:solidFill>
                  <a:schemeClr val="tx1"/>
                </a:solidFill>
                <a:cs typeface="Arial" panose="020B0604020202020204" pitchFamily="34" charset="0"/>
              </a:rPr>
              <a:t>of dehydration:</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Thirst.</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Yellow or dark urine.</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Dry mouth.</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Lightheadedness.</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Nausea and vomiting.</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Dry skin.</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Cease sweating.</a:t>
            </a:r>
          </a:p>
          <a:p>
            <a:pPr>
              <a:buFont typeface="Arial" panose="020B0604020202020204" pitchFamily="34" charset="0"/>
              <a:buChar char="•"/>
            </a:pPr>
            <a:r>
              <a:rPr lang="en-US" sz="2000" dirty="0" smtClean="0">
                <a:solidFill>
                  <a:schemeClr val="tx1"/>
                </a:solidFill>
                <a:cs typeface="Arial" panose="020B0604020202020204" pitchFamily="34" charset="0"/>
              </a:rPr>
              <a:t>Treatment</a:t>
            </a:r>
            <a:r>
              <a:rPr lang="en-US" sz="2000" dirty="0">
                <a:solidFill>
                  <a:schemeClr val="tx1"/>
                </a:solidFill>
                <a:cs typeface="Arial" panose="020B0604020202020204" pitchFamily="34" charset="0"/>
              </a:rPr>
              <a:t>:</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Drink fluids (water, Gatorade).</a:t>
            </a:r>
          </a:p>
          <a:p>
            <a:pPr marL="1085850" lvl="1" indent="-342900">
              <a:buFont typeface="Arial" panose="020B0604020202020204" pitchFamily="34" charset="0"/>
              <a:buChar char="•"/>
            </a:pPr>
            <a:r>
              <a:rPr lang="en-US" sz="1600" dirty="0">
                <a:cs typeface="Arial" panose="020B0604020202020204" pitchFamily="34" charset="0"/>
              </a:rPr>
              <a:t>Avoid physical activity.</a:t>
            </a:r>
          </a:p>
          <a:p>
            <a:pPr marL="1085850" lvl="1" indent="-342900">
              <a:buFont typeface="Arial" panose="020B0604020202020204" pitchFamily="34" charset="0"/>
              <a:buChar char="•"/>
            </a:pPr>
            <a:r>
              <a:rPr lang="en-US" sz="1600" dirty="0">
                <a:solidFill>
                  <a:schemeClr val="tx1"/>
                </a:solidFill>
                <a:cs typeface="Arial" panose="020B0604020202020204" pitchFamily="34" charset="0"/>
              </a:rPr>
              <a:t>Get inside air conditioned or cool area</a:t>
            </a:r>
            <a:r>
              <a:rPr lang="en-US" sz="1600" dirty="0" smtClean="0">
                <a:solidFill>
                  <a:schemeClr val="tx1"/>
                </a:solidFill>
                <a:cs typeface="Arial" panose="020B0604020202020204" pitchFamily="34" charset="0"/>
              </a:rPr>
              <a:t>.</a:t>
            </a:r>
            <a:endParaRPr lang="en-US" sz="1600" dirty="0">
              <a:solidFill>
                <a:schemeClr val="tx1"/>
              </a:solidFill>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24" y="990600"/>
            <a:ext cx="3528392" cy="2340500"/>
          </a:xfrm>
          <a:prstGeom prst="rect">
            <a:avLst/>
          </a:prstGeom>
        </p:spPr>
      </p:pic>
      <p:sp>
        <p:nvSpPr>
          <p:cNvPr id="2" name="Slide Number Placeholder 1"/>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22</a:t>
            </a:fld>
            <a:endParaRPr lang="en-US" dirty="0"/>
          </a:p>
        </p:txBody>
      </p:sp>
    </p:spTree>
    <p:extLst>
      <p:ext uri="{BB962C8B-B14F-4D97-AF65-F5344CB8AC3E}">
        <p14:creationId xmlns:p14="http://schemas.microsoft.com/office/powerpoint/2010/main" val="776047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1b. Blisters </a:t>
            </a:r>
            <a:endParaRPr lang="en-US" sz="3200" dirty="0"/>
          </a:p>
        </p:txBody>
      </p:sp>
      <p:sp>
        <p:nvSpPr>
          <p:cNvPr id="3" name="Content Placeholder 2"/>
          <p:cNvSpPr>
            <a:spLocks noGrp="1"/>
          </p:cNvSpPr>
          <p:nvPr>
            <p:ph sz="half" idx="1"/>
          </p:nvPr>
        </p:nvSpPr>
        <p:spPr>
          <a:xfrm>
            <a:off x="5105400" y="1371600"/>
            <a:ext cx="3162300" cy="4267200"/>
          </a:xfrm>
        </p:spPr>
        <p:txBody>
          <a:bodyPr>
            <a:normAutofit fontScale="85000" lnSpcReduction="10000"/>
          </a:bodyPr>
          <a:lstStyle/>
          <a:p>
            <a:r>
              <a:rPr lang="en-US" sz="2600" dirty="0" smtClean="0"/>
              <a:t>A blister is skin injury that is usually filled with water. </a:t>
            </a:r>
          </a:p>
          <a:p>
            <a:r>
              <a:rPr lang="en-US" sz="2600" dirty="0" smtClean="0"/>
              <a:t>Blisters commonly occur on the feet or hands. </a:t>
            </a:r>
            <a:endParaRPr lang="en-US" sz="2600" dirty="0"/>
          </a:p>
          <a:p>
            <a:r>
              <a:rPr lang="en-US" sz="2600" dirty="0" smtClean="0"/>
              <a:t>They are most often caused by the hands or feet rubbing against something (such as wearing new shoes).</a:t>
            </a:r>
          </a:p>
          <a:p>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1371600"/>
            <a:ext cx="4038600" cy="2150554"/>
          </a:xfrm>
        </p:spPr>
      </p:pic>
      <p:sp>
        <p:nvSpPr>
          <p:cNvPr id="6" name="Slide Number Placeholder 5"/>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23</a:t>
            </a:fld>
            <a:endParaRPr lang="en-US" dirty="0"/>
          </a:p>
        </p:txBody>
      </p:sp>
    </p:spTree>
    <p:extLst>
      <p:ext uri="{BB962C8B-B14F-4D97-AF65-F5344CB8AC3E}">
        <p14:creationId xmlns:p14="http://schemas.microsoft.com/office/powerpoint/2010/main" val="1073488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24</a:t>
            </a:fld>
            <a:endParaRPr lang="en-US" dirty="0"/>
          </a:p>
        </p:txBody>
      </p:sp>
    </p:spTree>
    <p:extLst>
      <p:ext uri="{BB962C8B-B14F-4D97-AF65-F5344CB8AC3E}">
        <p14:creationId xmlns:p14="http://schemas.microsoft.com/office/powerpoint/2010/main" val="17284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1837"/>
            <a:ext cx="6400800" cy="1143000"/>
          </a:xfrm>
        </p:spPr>
        <p:txBody>
          <a:bodyPr>
            <a:normAutofit/>
          </a:bodyPr>
          <a:lstStyle/>
          <a:p>
            <a:r>
              <a:rPr lang="en-US" sz="3200" dirty="0" smtClean="0"/>
              <a:t>1b. Treatment </a:t>
            </a:r>
            <a:r>
              <a:rPr lang="en-US" sz="3200" dirty="0" smtClean="0"/>
              <a:t>for Blisters</a:t>
            </a:r>
            <a:endParaRPr lang="en-US" sz="3200" dirty="0"/>
          </a:p>
        </p:txBody>
      </p:sp>
      <p:sp>
        <p:nvSpPr>
          <p:cNvPr id="3" name="Content Placeholder 2"/>
          <p:cNvSpPr>
            <a:spLocks noGrp="1"/>
          </p:cNvSpPr>
          <p:nvPr>
            <p:ph sz="half" idx="1"/>
          </p:nvPr>
        </p:nvSpPr>
        <p:spPr>
          <a:xfrm>
            <a:off x="4800600" y="944732"/>
            <a:ext cx="4191000" cy="5411618"/>
          </a:xfrm>
        </p:spPr>
        <p:txBody>
          <a:bodyPr>
            <a:normAutofit/>
          </a:bodyPr>
          <a:lstStyle/>
          <a:p>
            <a:r>
              <a:rPr lang="en-US" sz="2000" dirty="0" smtClean="0"/>
              <a:t>Do not open the blisters, since this increases the possibility of infection. </a:t>
            </a:r>
          </a:p>
          <a:p>
            <a:r>
              <a:rPr lang="en-US" sz="2000" dirty="0" smtClean="0"/>
              <a:t>Clean the skin around it.</a:t>
            </a:r>
          </a:p>
          <a:p>
            <a:r>
              <a:rPr lang="en-US" sz="2000" dirty="0" smtClean="0"/>
              <a:t>Take the pressure off the area by placing a Band-Aid </a:t>
            </a:r>
            <a:r>
              <a:rPr lang="en-US" sz="2000" dirty="0"/>
              <a:t>over the blister or </a:t>
            </a:r>
            <a:r>
              <a:rPr lang="en-US" sz="2000" dirty="0" smtClean="0"/>
              <a:t>Moleskin with a hole cut in the center. </a:t>
            </a:r>
          </a:p>
          <a:p>
            <a:r>
              <a:rPr lang="en-US" sz="2000" dirty="0" smtClean="0"/>
              <a:t>If the blister accidentally breaks open, trim off the loose skin. </a:t>
            </a:r>
          </a:p>
          <a:p>
            <a:r>
              <a:rPr lang="en-US" sz="2000" dirty="0"/>
              <a:t>Keep the surface clean by washing it twice a day with an antibacterial soap (such as Dial or Safeguard). </a:t>
            </a:r>
          </a:p>
          <a:p>
            <a:r>
              <a:rPr lang="en-US" sz="2000" dirty="0"/>
              <a:t>Apply an antibiotic ointment and a Band-Aid to help with healing.</a:t>
            </a:r>
          </a:p>
          <a:p>
            <a:endParaRPr lang="en-US" sz="2000" dirty="0"/>
          </a:p>
          <a:p>
            <a:endParaRPr lang="en-US" sz="2000" dirty="0" smtClean="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25470"/>
          <a:stretch/>
        </p:blipFill>
        <p:spPr>
          <a:xfrm>
            <a:off x="0" y="914400"/>
            <a:ext cx="4675909" cy="4114800"/>
          </a:xfrm>
          <a:prstGeom prst="rect">
            <a:avLst/>
          </a:prstGeom>
        </p:spPr>
      </p:pic>
      <p:sp>
        <p:nvSpPr>
          <p:cNvPr id="9" name="Slide Number Placeholder 8"/>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25</a:t>
            </a:fld>
            <a:endParaRPr lang="en-US" dirty="0"/>
          </a:p>
        </p:txBody>
      </p:sp>
    </p:spTree>
    <p:extLst>
      <p:ext uri="{BB962C8B-B14F-4D97-AF65-F5344CB8AC3E}">
        <p14:creationId xmlns:p14="http://schemas.microsoft.com/office/powerpoint/2010/main" val="97418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724399" cy="990600"/>
          </a:xfrm>
        </p:spPr>
        <p:txBody>
          <a:bodyPr>
            <a:normAutofit/>
          </a:bodyPr>
          <a:lstStyle/>
          <a:p>
            <a:r>
              <a:rPr lang="en-US" sz="3200" dirty="0" smtClean="0"/>
              <a:t>1b. Popping </a:t>
            </a:r>
            <a:r>
              <a:rPr lang="en-US" sz="3200" dirty="0" smtClean="0"/>
              <a:t>a Blister</a:t>
            </a:r>
            <a:endParaRPr lang="en-US" sz="3200" dirty="0"/>
          </a:p>
        </p:txBody>
      </p:sp>
      <p:sp>
        <p:nvSpPr>
          <p:cNvPr id="3" name="Content Placeholder 2"/>
          <p:cNvSpPr>
            <a:spLocks noGrp="1"/>
          </p:cNvSpPr>
          <p:nvPr>
            <p:ph sz="half" idx="1"/>
          </p:nvPr>
        </p:nvSpPr>
        <p:spPr>
          <a:xfrm>
            <a:off x="4419600" y="914400"/>
            <a:ext cx="4648200" cy="6248400"/>
          </a:xfrm>
        </p:spPr>
        <p:txBody>
          <a:bodyPr>
            <a:normAutofit fontScale="55000" lnSpcReduction="20000"/>
          </a:bodyPr>
          <a:lstStyle/>
          <a:p>
            <a:r>
              <a:rPr lang="en-US" dirty="0" smtClean="0"/>
              <a:t>If a blister  is in </a:t>
            </a:r>
            <a:r>
              <a:rPr lang="en-US" dirty="0"/>
              <a:t>a frequently used area that has a high risk of </a:t>
            </a:r>
            <a:r>
              <a:rPr lang="en-US" dirty="0" smtClean="0"/>
              <a:t>rupturing, </a:t>
            </a:r>
            <a:r>
              <a:rPr lang="en-US" dirty="0"/>
              <a:t>it may be best to pop it </a:t>
            </a:r>
            <a:r>
              <a:rPr lang="en-US" dirty="0" smtClean="0"/>
              <a:t>to </a:t>
            </a:r>
            <a:r>
              <a:rPr lang="en-US" dirty="0"/>
              <a:t>make sure it’s properly protected against infection. </a:t>
            </a:r>
          </a:p>
          <a:p>
            <a:r>
              <a:rPr lang="en-US" dirty="0" smtClean="0"/>
              <a:t>Wash </a:t>
            </a:r>
            <a:r>
              <a:rPr lang="en-US" dirty="0"/>
              <a:t>your hands and the </a:t>
            </a:r>
            <a:r>
              <a:rPr lang="en-US" dirty="0" smtClean="0"/>
              <a:t>blister thoroughly. </a:t>
            </a:r>
          </a:p>
          <a:p>
            <a:r>
              <a:rPr lang="en-US" dirty="0" smtClean="0"/>
              <a:t>Disinfect </a:t>
            </a:r>
            <a:r>
              <a:rPr lang="en-US" dirty="0"/>
              <a:t>a needle with alcohol. </a:t>
            </a:r>
          </a:p>
          <a:p>
            <a:r>
              <a:rPr lang="en-US" dirty="0"/>
              <a:t>Carefully puncture the blister. </a:t>
            </a:r>
            <a:endParaRPr lang="en-US" dirty="0" smtClean="0"/>
          </a:p>
          <a:p>
            <a:pPr lvl="1"/>
            <a:r>
              <a:rPr lang="en-US" dirty="0" smtClean="0"/>
              <a:t>Poke </a:t>
            </a:r>
            <a:r>
              <a:rPr lang="en-US" dirty="0"/>
              <a:t>three or four shallow holes around the edge of the blister. </a:t>
            </a:r>
            <a:endParaRPr lang="en-US" dirty="0" smtClean="0"/>
          </a:p>
          <a:p>
            <a:pPr lvl="1"/>
            <a:r>
              <a:rPr lang="en-US" dirty="0" smtClean="0"/>
              <a:t>You </a:t>
            </a:r>
            <a:r>
              <a:rPr lang="en-US" dirty="0"/>
              <a:t>want to keep as much of the skin intact as possible. </a:t>
            </a:r>
            <a:endParaRPr lang="en-US" dirty="0" smtClean="0"/>
          </a:p>
          <a:p>
            <a:pPr lvl="1"/>
            <a:r>
              <a:rPr lang="en-US" dirty="0" smtClean="0"/>
              <a:t>Allow </a:t>
            </a:r>
            <a:r>
              <a:rPr lang="en-US" dirty="0"/>
              <a:t>the fluid to drain out.</a:t>
            </a:r>
          </a:p>
          <a:p>
            <a:r>
              <a:rPr lang="en-US" dirty="0"/>
              <a:t>Cover the blister with </a:t>
            </a:r>
            <a:r>
              <a:rPr lang="en-US" dirty="0" smtClean="0"/>
              <a:t>a first aid ointment such as Neosporin. </a:t>
            </a:r>
            <a:endParaRPr lang="en-US" dirty="0"/>
          </a:p>
          <a:p>
            <a:r>
              <a:rPr lang="en-US" dirty="0"/>
              <a:t>Apply a dressing. </a:t>
            </a:r>
            <a:endParaRPr lang="en-US" dirty="0" smtClean="0"/>
          </a:p>
          <a:p>
            <a:pPr lvl="1"/>
            <a:r>
              <a:rPr lang="en-US" dirty="0" smtClean="0"/>
              <a:t>Cover </a:t>
            </a:r>
            <a:r>
              <a:rPr lang="en-US" dirty="0"/>
              <a:t>the blister tightly with a bandage or gauze. </a:t>
            </a:r>
            <a:endParaRPr lang="en-US" dirty="0" smtClean="0"/>
          </a:p>
          <a:p>
            <a:r>
              <a:rPr lang="en-US" dirty="0" smtClean="0"/>
              <a:t>Repeat </a:t>
            </a:r>
            <a:r>
              <a:rPr lang="en-US" dirty="0"/>
              <a:t>if necessary. </a:t>
            </a:r>
            <a:endParaRPr lang="en-US" dirty="0" smtClean="0"/>
          </a:p>
          <a:p>
            <a:pPr lvl="1"/>
            <a:r>
              <a:rPr lang="en-US" dirty="0" smtClean="0"/>
              <a:t>You </a:t>
            </a:r>
            <a:r>
              <a:rPr lang="en-US" dirty="0"/>
              <a:t>may need to perform these steps every six to eight hours for the first 24 hours. </a:t>
            </a:r>
            <a:endParaRPr lang="en-US" dirty="0" smtClean="0"/>
          </a:p>
          <a:p>
            <a:pPr lvl="1"/>
            <a:r>
              <a:rPr lang="en-US" dirty="0" smtClean="0"/>
              <a:t>After </a:t>
            </a:r>
            <a:r>
              <a:rPr lang="en-US" dirty="0"/>
              <a:t>that, change the dressing and apply ointment daily.</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4236719" cy="6858000"/>
          </a:xfrm>
          <a:prstGeom prst="rect">
            <a:avLst/>
          </a:prstGeom>
        </p:spPr>
      </p:pic>
      <p:sp>
        <p:nvSpPr>
          <p:cNvPr id="6" name="Slide Number Placeholder 5"/>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26</a:t>
            </a:fld>
            <a:endParaRPr lang="en-US" dirty="0"/>
          </a:p>
        </p:txBody>
      </p:sp>
    </p:spTree>
    <p:extLst>
      <p:ext uri="{BB962C8B-B14F-4D97-AF65-F5344CB8AC3E}">
        <p14:creationId xmlns:p14="http://schemas.microsoft.com/office/powerpoint/2010/main" val="354142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548" y="-11097"/>
            <a:ext cx="6372497" cy="849297"/>
          </a:xfrm>
        </p:spPr>
        <p:txBody>
          <a:bodyPr>
            <a:normAutofit/>
          </a:bodyPr>
          <a:lstStyle/>
          <a:p>
            <a:r>
              <a:rPr lang="en-US" sz="3200" dirty="0" smtClean="0"/>
              <a:t>1b. Preventing </a:t>
            </a:r>
            <a:r>
              <a:rPr lang="en-US" sz="3200" dirty="0" smtClean="0"/>
              <a:t>Blisters</a:t>
            </a:r>
            <a:endParaRPr lang="en-US" sz="3200" dirty="0"/>
          </a:p>
        </p:txBody>
      </p:sp>
      <p:sp>
        <p:nvSpPr>
          <p:cNvPr id="3" name="Content Placeholder 2"/>
          <p:cNvSpPr>
            <a:spLocks noGrp="1"/>
          </p:cNvSpPr>
          <p:nvPr>
            <p:ph sz="half" idx="1"/>
          </p:nvPr>
        </p:nvSpPr>
        <p:spPr>
          <a:xfrm>
            <a:off x="5714999" y="838201"/>
            <a:ext cx="3172097" cy="6019800"/>
          </a:xfrm>
        </p:spPr>
        <p:txBody>
          <a:bodyPr>
            <a:normAutofit/>
          </a:bodyPr>
          <a:lstStyle/>
          <a:p>
            <a:r>
              <a:rPr lang="en-US" sz="2000" dirty="0" smtClean="0"/>
              <a:t>Friction can also be reduced by wearing two pairs of socks.</a:t>
            </a:r>
          </a:p>
          <a:p>
            <a:r>
              <a:rPr lang="en-US" sz="2000" dirty="0" smtClean="0"/>
              <a:t>Place Moleskin on sensitive areas were the friction may occur.</a:t>
            </a:r>
          </a:p>
          <a:p>
            <a:endParaRPr lang="en-US" dirty="0" smtClean="0"/>
          </a:p>
        </p:txBody>
      </p:sp>
      <p:sp>
        <p:nvSpPr>
          <p:cNvPr id="7" name="Slide Number Placeholder 6"/>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27</a:t>
            </a:fld>
            <a:endParaRPr lang="en-US" dirty="0"/>
          </a:p>
        </p:txBody>
      </p:sp>
      <p:pic>
        <p:nvPicPr>
          <p:cNvPr id="8" name="Content Placeholder 7"/>
          <p:cNvPicPr>
            <a:picLocks noGrp="1" noChangeAspect="1"/>
          </p:cNvPicPr>
          <p:nvPr>
            <p:ph sz="half" idx="2"/>
          </p:nvPr>
        </p:nvPicPr>
        <p:blipFill>
          <a:blip r:embed="rId2"/>
          <a:stretch>
            <a:fillRect/>
          </a:stretch>
        </p:blipFill>
        <p:spPr>
          <a:xfrm>
            <a:off x="152400" y="914400"/>
            <a:ext cx="5444755" cy="3581400"/>
          </a:xfrm>
          <a:prstGeom prst="rect">
            <a:avLst/>
          </a:prstGeom>
        </p:spPr>
      </p:pic>
    </p:spTree>
    <p:extLst>
      <p:ext uri="{BB962C8B-B14F-4D97-AF65-F5344CB8AC3E}">
        <p14:creationId xmlns:p14="http://schemas.microsoft.com/office/powerpoint/2010/main" val="19782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0"/>
            <a:ext cx="6477000" cy="715962"/>
          </a:xfrm>
        </p:spPr>
        <p:txBody>
          <a:bodyPr>
            <a:normAutofit/>
          </a:bodyPr>
          <a:lstStyle/>
          <a:p>
            <a:r>
              <a:rPr lang="en-US" sz="3200" dirty="0" smtClean="0"/>
              <a:t>1b. Insect </a:t>
            </a:r>
            <a:r>
              <a:rPr lang="en-US" sz="3200" dirty="0" smtClean="0"/>
              <a:t>Bites</a:t>
            </a:r>
            <a:endParaRPr lang="en-US" sz="3200" dirty="0"/>
          </a:p>
        </p:txBody>
      </p:sp>
      <p:sp>
        <p:nvSpPr>
          <p:cNvPr id="3" name="Content Placeholder 2"/>
          <p:cNvSpPr>
            <a:spLocks noGrp="1"/>
          </p:cNvSpPr>
          <p:nvPr>
            <p:ph idx="1"/>
          </p:nvPr>
        </p:nvSpPr>
        <p:spPr>
          <a:xfrm>
            <a:off x="1981200" y="715962"/>
            <a:ext cx="7010400" cy="5608638"/>
          </a:xfrm>
        </p:spPr>
        <p:txBody>
          <a:bodyPr>
            <a:normAutofit/>
          </a:bodyPr>
          <a:lstStyle/>
          <a:p>
            <a:r>
              <a:rPr lang="en-US" sz="2000" dirty="0" smtClean="0"/>
              <a:t>Bites of mosquitoes and chiggers (harvest mites usually cause itchy, red bumps. The size of the swelling can vary from a dot to a half inch. </a:t>
            </a:r>
          </a:p>
          <a:p>
            <a:r>
              <a:rPr lang="en-US" sz="2000" dirty="0" smtClean="0"/>
              <a:t>Signs that a bite is from a mosquito are: itchiness, a central raised dot in the swelling, a bite on skin not covered by clothing, and summertime, </a:t>
            </a:r>
          </a:p>
          <a:p>
            <a:r>
              <a:rPr lang="en-US" sz="2000" dirty="0" smtClean="0"/>
              <a:t>Bites from horseflies, deerflies, gnats, fire ants, harvester ants, blister beetles, and centipedes usually cause a painful, red bump. </a:t>
            </a:r>
          </a:p>
          <a:p>
            <a:r>
              <a:rPr lang="en-US" sz="2000" dirty="0" smtClean="0"/>
              <a:t>Fire ant bites change to blisters or pimples within a few hours. </a:t>
            </a:r>
          </a:p>
          <a:p>
            <a:endParaRPr lang="en-US" sz="2000" dirty="0"/>
          </a:p>
        </p:txBody>
      </p:sp>
      <p:sp>
        <p:nvSpPr>
          <p:cNvPr id="4" name="Slide Number Placeholder 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28</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308" b="11538"/>
          <a:stretch/>
        </p:blipFill>
        <p:spPr>
          <a:xfrm>
            <a:off x="3303054" y="4267200"/>
            <a:ext cx="4652818" cy="2362200"/>
          </a:xfrm>
          <a:prstGeom prst="rect">
            <a:avLst/>
          </a:prstGeom>
        </p:spPr>
      </p:pic>
    </p:spTree>
    <p:extLst>
      <p:ext uri="{BB962C8B-B14F-4D97-AF65-F5344CB8AC3E}">
        <p14:creationId xmlns:p14="http://schemas.microsoft.com/office/powerpoint/2010/main" val="2746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9227" y="322263"/>
            <a:ext cx="5551873" cy="715962"/>
          </a:xfrm>
        </p:spPr>
        <p:txBody>
          <a:bodyPr>
            <a:normAutofit/>
          </a:bodyPr>
          <a:lstStyle/>
          <a:p>
            <a:r>
              <a:rPr lang="en-US" sz="3200" dirty="0" smtClean="0"/>
              <a:t>1b. Treatment </a:t>
            </a:r>
            <a:r>
              <a:rPr lang="en-US" sz="3200" dirty="0" smtClean="0"/>
              <a:t>of Insect Bites</a:t>
            </a:r>
            <a:endParaRPr lang="en-US" sz="3200" dirty="0"/>
          </a:p>
        </p:txBody>
      </p:sp>
      <p:sp>
        <p:nvSpPr>
          <p:cNvPr id="3" name="Content Placeholder 2"/>
          <p:cNvSpPr>
            <a:spLocks noGrp="1"/>
          </p:cNvSpPr>
          <p:nvPr>
            <p:ph idx="1"/>
          </p:nvPr>
        </p:nvSpPr>
        <p:spPr>
          <a:xfrm>
            <a:off x="3249330" y="1143000"/>
            <a:ext cx="5589870" cy="5181600"/>
          </a:xfrm>
        </p:spPr>
        <p:txBody>
          <a:bodyPr>
            <a:normAutofit/>
          </a:bodyPr>
          <a:lstStyle/>
          <a:p>
            <a:r>
              <a:rPr lang="en-US" sz="2000" dirty="0" smtClean="0"/>
              <a:t>Apply calamine lotion or a baking soda paste to the area of the bite. </a:t>
            </a:r>
          </a:p>
          <a:p>
            <a:r>
              <a:rPr lang="en-US" sz="2000" dirty="0" smtClean="0"/>
              <a:t>If the itch is severe (as with chiggers), apply nonprescription 1% hydrocortisone cream four times a day. </a:t>
            </a:r>
          </a:p>
          <a:p>
            <a:r>
              <a:rPr lang="en-US" sz="2000" dirty="0" smtClean="0"/>
              <a:t>Do not to pick at the bites or they can become infected or leave scars.</a:t>
            </a:r>
          </a:p>
          <a:p>
            <a:r>
              <a:rPr lang="en-US" sz="2000" dirty="0" smtClean="0"/>
              <a:t>Cold, moist compresses or ice on the area can help. </a:t>
            </a:r>
          </a:p>
        </p:txBody>
      </p:sp>
      <p:sp>
        <p:nvSpPr>
          <p:cNvPr id="4" name="Slide Number Placeholder 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29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249330" cy="6082745"/>
          </a:xfrm>
          <a:prstGeom prst="rect">
            <a:avLst/>
          </a:prstGeom>
        </p:spPr>
      </p:pic>
    </p:spTree>
    <p:extLst>
      <p:ext uri="{BB962C8B-B14F-4D97-AF65-F5344CB8AC3E}">
        <p14:creationId xmlns:p14="http://schemas.microsoft.com/office/powerpoint/2010/main" val="38420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497138" y="2057400"/>
            <a:ext cx="5937250" cy="3962400"/>
          </a:xfrm>
        </p:spPr>
        <p:txBody>
          <a:bodyPr/>
          <a:lstStyle/>
          <a:p>
            <a:pPr>
              <a:buFont typeface="+mj-lt"/>
              <a:buAutoNum type="arabicPeriod" startAt="3"/>
            </a:pPr>
            <a:r>
              <a:rPr lang="en-US" sz="1600" dirty="0" smtClean="0"/>
              <a:t>Describe </a:t>
            </a:r>
            <a:r>
              <a:rPr lang="en-US" sz="1600" dirty="0"/>
              <a:t>ways to avoid panic and maintain a high level of morale when lost, and explain why this is important. </a:t>
            </a:r>
          </a:p>
          <a:p>
            <a:pPr>
              <a:buFont typeface="+mj-lt"/>
              <a:buAutoNum type="arabicPeriod" startAt="3"/>
            </a:pPr>
            <a:r>
              <a:rPr lang="en-US" sz="1600" dirty="0"/>
              <a:t>Describe the steps you would take to survive in the following exposure conditions: </a:t>
            </a:r>
          </a:p>
          <a:p>
            <a:pPr marL="800100" lvl="1" indent="-342900">
              <a:buFont typeface="+mj-lt"/>
              <a:buAutoNum type="alphaLcPeriod"/>
            </a:pPr>
            <a:r>
              <a:rPr lang="en-US" sz="1600" dirty="0"/>
              <a:t>Cold and snowy</a:t>
            </a:r>
          </a:p>
          <a:p>
            <a:pPr marL="800100" lvl="1" indent="-342900">
              <a:buFont typeface="+mj-lt"/>
              <a:buAutoNum type="alphaLcPeriod"/>
            </a:pPr>
            <a:r>
              <a:rPr lang="en-US" sz="1600" dirty="0"/>
              <a:t>Wet</a:t>
            </a:r>
          </a:p>
          <a:p>
            <a:pPr marL="800100" lvl="1" indent="-342900">
              <a:buFont typeface="+mj-lt"/>
              <a:buAutoNum type="alphaLcPeriod"/>
            </a:pPr>
            <a:r>
              <a:rPr lang="en-US" sz="1600" dirty="0"/>
              <a:t>Hot and dry</a:t>
            </a:r>
          </a:p>
          <a:p>
            <a:pPr marL="800100" lvl="1" indent="-342900">
              <a:buFont typeface="+mj-lt"/>
              <a:buAutoNum type="alphaLcPeriod"/>
            </a:pPr>
            <a:r>
              <a:rPr lang="en-US" sz="1600" dirty="0"/>
              <a:t>Windy</a:t>
            </a:r>
          </a:p>
          <a:p>
            <a:pPr marL="800100" lvl="1" indent="-342900">
              <a:buFont typeface="+mj-lt"/>
              <a:buAutoNum type="alphaLcPeriod"/>
            </a:pPr>
            <a:r>
              <a:rPr lang="en-US" sz="1600" dirty="0"/>
              <a:t>At or on the water</a:t>
            </a:r>
          </a:p>
          <a:p>
            <a:pPr>
              <a:buFont typeface="+mj-lt"/>
              <a:buAutoNum type="arabicPeriod" startAt="3"/>
            </a:pPr>
            <a:r>
              <a:rPr lang="en-US" sz="1600" dirty="0"/>
              <a:t>Put together a personal survival kit and be able to explain how each item in it could be useful.</a:t>
            </a:r>
          </a:p>
          <a:p>
            <a:pPr>
              <a:buFont typeface="+mj-lt"/>
              <a:buAutoNum type="arabicPeriod" startAt="3"/>
            </a:pPr>
            <a:r>
              <a:rPr lang="en-US" sz="1600" dirty="0"/>
              <a:t>Using three different methods (other than matches), build and light three fires</a:t>
            </a:r>
            <a:r>
              <a:rPr lang="en-US" sz="1600" dirty="0" smtClean="0"/>
              <a:t>.</a:t>
            </a:r>
            <a:endParaRPr lang="en-US" sz="1600" dirty="0"/>
          </a:p>
        </p:txBody>
      </p:sp>
      <p:sp>
        <p:nvSpPr>
          <p:cNvPr id="17413" name="Rectangle 5"/>
          <p:cNvSpPr>
            <a:spLocks noGrp="1" noChangeArrowheads="1"/>
          </p:cNvSpPr>
          <p:nvPr>
            <p:ph type="title"/>
          </p:nvPr>
        </p:nvSpPr>
        <p:spPr>
          <a:xfrm>
            <a:off x="2324100" y="322262"/>
            <a:ext cx="6477000" cy="1277937"/>
          </a:xfrm>
        </p:spPr>
        <p:txBody>
          <a:bodyPr/>
          <a:lstStyle/>
          <a:p>
            <a:r>
              <a:rPr lang="en-US" altLang="en-US" sz="4000" dirty="0" smtClean="0"/>
              <a:t>Wilderness Survival</a:t>
            </a:r>
            <a:br>
              <a:rPr lang="en-US" altLang="en-US" sz="4000" dirty="0" smtClean="0"/>
            </a:br>
            <a:r>
              <a:rPr lang="en-US" altLang="en-US" sz="4000" dirty="0" smtClean="0"/>
              <a:t>Merit Badge Requirements</a:t>
            </a:r>
            <a:endParaRPr lang="en-US" alt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94505"/>
            <a:ext cx="914400" cy="933450"/>
          </a:xfrm>
          <a:prstGeom prst="rect">
            <a:avLst/>
          </a:prstGeom>
        </p:spPr>
      </p:pic>
    </p:spTree>
    <p:extLst>
      <p:ext uri="{BB962C8B-B14F-4D97-AF65-F5344CB8AC3E}">
        <p14:creationId xmlns:p14="http://schemas.microsoft.com/office/powerpoint/2010/main" val="2991396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8194" y="428648"/>
            <a:ext cx="6492906" cy="503192"/>
          </a:xfrm>
          <a:prstGeom prst="rect">
            <a:avLst/>
          </a:prstGeom>
        </p:spPr>
        <p:txBody>
          <a:bodyPr vert="horz" wrap="square" lIns="0" tIns="10646" rIns="0" bIns="0" rtlCol="0">
            <a:spAutoFit/>
          </a:bodyPr>
          <a:lstStyle/>
          <a:p>
            <a:pPr marL="11206">
              <a:spcBef>
                <a:spcPts val="84"/>
              </a:spcBef>
            </a:pPr>
            <a:r>
              <a:rPr lang="en-US" sz="3200" spc="-269" dirty="0" smtClean="0"/>
              <a:t>1b. </a:t>
            </a:r>
            <a:r>
              <a:rPr sz="3200" spc="-269" dirty="0" smtClean="0"/>
              <a:t>Tick</a:t>
            </a:r>
            <a:r>
              <a:rPr sz="3200" spc="-331" dirty="0" smtClean="0"/>
              <a:t> </a:t>
            </a:r>
            <a:r>
              <a:rPr sz="3200" spc="-168" dirty="0"/>
              <a:t>Bites</a:t>
            </a:r>
          </a:p>
        </p:txBody>
      </p:sp>
      <p:sp>
        <p:nvSpPr>
          <p:cNvPr id="8" name="object 3"/>
          <p:cNvSpPr txBox="1">
            <a:spLocks noGrp="1"/>
          </p:cNvSpPr>
          <p:nvPr>
            <p:ph sz="half" idx="1"/>
          </p:nvPr>
        </p:nvSpPr>
        <p:spPr>
          <a:xfrm>
            <a:off x="4191000" y="1219200"/>
            <a:ext cx="4597523" cy="1617977"/>
          </a:xfrm>
          <a:prstGeom prst="rect">
            <a:avLst/>
          </a:prstGeom>
          <a:noFill/>
        </p:spPr>
        <p:txBody>
          <a:bodyPr vert="horz" wrap="square" lIns="0" tIns="17369" rIns="0" bIns="0" rtlCol="0">
            <a:spAutoFit/>
          </a:bodyPr>
          <a:lstStyle/>
          <a:p>
            <a:r>
              <a:rPr lang="en-US" sz="2000" dirty="0"/>
              <a:t>Can transmit Rocky Mountain spotted fever or Lyme </a:t>
            </a:r>
            <a:r>
              <a:rPr lang="en-US" sz="2000" dirty="0" smtClean="0"/>
              <a:t>disease.</a:t>
            </a:r>
            <a:endParaRPr lang="en-US" sz="2000" dirty="0"/>
          </a:p>
          <a:p>
            <a:r>
              <a:rPr lang="en-US" sz="2000" dirty="0"/>
              <a:t>Tick embeds its mouth parts in skin and may remain for days sucking blood</a:t>
            </a:r>
            <a:r>
              <a:rPr lang="en-US" sz="2000" dirty="0" smtClean="0"/>
              <a:t>.</a:t>
            </a:r>
            <a:endParaRPr lang="en-US" sz="2000" dirty="0"/>
          </a:p>
        </p:txBody>
      </p:sp>
      <p:sp>
        <p:nvSpPr>
          <p:cNvPr id="13" name="object 4"/>
          <p:cNvSpPr>
            <a:spLocks noChangeAspect="1"/>
          </p:cNvSpPr>
          <p:nvPr/>
        </p:nvSpPr>
        <p:spPr>
          <a:xfrm>
            <a:off x="705235" y="1219200"/>
            <a:ext cx="3205918" cy="4876800"/>
          </a:xfrm>
          <a:prstGeom prst="rect">
            <a:avLst/>
          </a:prstGeom>
          <a:blipFill>
            <a:blip r:embed="rId3" cstate="print"/>
            <a:stretch>
              <a:fillRect/>
            </a:stretch>
          </a:blipFill>
        </p:spPr>
        <p:txBody>
          <a:bodyPr wrap="square" lIns="0" tIns="0" rIns="0" bIns="0" rtlCol="0"/>
          <a:lstStyle/>
          <a:p>
            <a:endParaRPr sz="1588" dirty="0"/>
          </a:p>
        </p:txBody>
      </p:sp>
      <p:sp>
        <p:nvSpPr>
          <p:cNvPr id="14" name="Slide Number Placeholder 1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30</a:t>
            </a:fld>
            <a:endParaRPr lang="en-US" dirty="0"/>
          </a:p>
        </p:txBody>
      </p:sp>
    </p:spTree>
    <p:extLst>
      <p:ext uri="{BB962C8B-B14F-4D97-AF65-F5344CB8AC3E}">
        <p14:creationId xmlns:p14="http://schemas.microsoft.com/office/powerpoint/2010/main" val="1964186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3200" dirty="0" smtClean="0"/>
              <a:t>1b. Engorged </a:t>
            </a:r>
            <a:r>
              <a:rPr lang="en-US" sz="3200" dirty="0" smtClean="0"/>
              <a:t>Tick</a:t>
            </a:r>
            <a:endParaRPr lang="en-US" sz="3200" dirty="0"/>
          </a:p>
        </p:txBody>
      </p:sp>
      <p:sp>
        <p:nvSpPr>
          <p:cNvPr id="13" name="Slide Number Placeholder 12"/>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31</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447800"/>
            <a:ext cx="5184527" cy="3290888"/>
          </a:xfrm>
          <a:prstGeom prst="rect">
            <a:avLst/>
          </a:prstGeom>
        </p:spPr>
      </p:pic>
    </p:spTree>
    <p:extLst>
      <p:ext uri="{BB962C8B-B14F-4D97-AF65-F5344CB8AC3E}">
        <p14:creationId xmlns:p14="http://schemas.microsoft.com/office/powerpoint/2010/main" val="3742418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0" y="0"/>
            <a:ext cx="6400800" cy="1143000"/>
          </a:xfrm>
        </p:spPr>
        <p:txBody>
          <a:bodyPr/>
          <a:lstStyle/>
          <a:p>
            <a:r>
              <a:rPr lang="en-US" sz="3200" spc="-269" dirty="0" smtClean="0"/>
              <a:t>1b. Tick</a:t>
            </a:r>
            <a:r>
              <a:rPr lang="en-US" sz="3200" spc="-291" dirty="0" smtClean="0"/>
              <a:t> </a:t>
            </a:r>
            <a:r>
              <a:rPr lang="en-US" sz="3200" spc="-176" dirty="0"/>
              <a:t>Removal</a:t>
            </a:r>
            <a:endParaRPr lang="en-US" sz="3200" dirty="0"/>
          </a:p>
        </p:txBody>
      </p:sp>
      <p:sp>
        <p:nvSpPr>
          <p:cNvPr id="10" name="Content Placeholder 9"/>
          <p:cNvSpPr>
            <a:spLocks noGrp="1"/>
          </p:cNvSpPr>
          <p:nvPr>
            <p:ph sz="half" idx="1"/>
          </p:nvPr>
        </p:nvSpPr>
        <p:spPr>
          <a:xfrm>
            <a:off x="4495800" y="1143000"/>
            <a:ext cx="4572000" cy="4434840"/>
          </a:xfrm>
        </p:spPr>
        <p:txBody>
          <a:bodyPr>
            <a:normAutofit/>
          </a:bodyPr>
          <a:lstStyle/>
          <a:p>
            <a:pPr marL="383262" marR="109824" indent="-303135">
              <a:spcBef>
                <a:spcPts val="137"/>
              </a:spcBef>
              <a:buFont typeface="Arial"/>
              <a:buChar char="•"/>
              <a:tabLst>
                <a:tab pos="382701" algn="l"/>
                <a:tab pos="383822" algn="l"/>
              </a:tabLst>
            </a:pPr>
            <a:r>
              <a:rPr lang="en-US" altLang="en-US" sz="2000" dirty="0"/>
              <a:t>Grasp the tick’s mouthparts against the skin, using pointed tweezers</a:t>
            </a:r>
            <a:r>
              <a:rPr lang="en-US" altLang="en-US" sz="2000" dirty="0" smtClean="0"/>
              <a:t>.</a:t>
            </a:r>
            <a:r>
              <a:rPr lang="en-US" altLang="en-US" sz="2000" dirty="0"/>
              <a:t> </a:t>
            </a:r>
            <a:endParaRPr lang="en-US" altLang="en-US" sz="2000" dirty="0" smtClean="0"/>
          </a:p>
          <a:p>
            <a:pPr marL="383262" marR="109824" indent="-303135">
              <a:spcBef>
                <a:spcPts val="137"/>
              </a:spcBef>
              <a:buFont typeface="Arial"/>
              <a:buChar char="•"/>
              <a:tabLst>
                <a:tab pos="382701" algn="l"/>
                <a:tab pos="383822" algn="l"/>
              </a:tabLst>
            </a:pPr>
            <a:r>
              <a:rPr lang="en-US" altLang="en-US" sz="2000" dirty="0" smtClean="0"/>
              <a:t>Pull </a:t>
            </a:r>
            <a:r>
              <a:rPr lang="en-US" altLang="en-US" sz="2000" dirty="0"/>
              <a:t>steadily without twisting until you can ease the tick head straight out of the skin</a:t>
            </a:r>
            <a:r>
              <a:rPr lang="en-US" altLang="en-US" sz="2000" dirty="0" smtClean="0"/>
              <a:t>.</a:t>
            </a:r>
            <a:r>
              <a:rPr lang="en-US" altLang="en-US" sz="2000" dirty="0"/>
              <a:t> </a:t>
            </a:r>
            <a:endParaRPr lang="en-US" altLang="en-US" sz="2000" dirty="0" smtClean="0"/>
          </a:p>
          <a:p>
            <a:pPr marL="383262" marR="109824" indent="-303135">
              <a:spcBef>
                <a:spcPts val="137"/>
              </a:spcBef>
              <a:buFont typeface="Arial"/>
              <a:buChar char="•"/>
              <a:tabLst>
                <a:tab pos="382701" algn="l"/>
                <a:tab pos="383822" algn="l"/>
              </a:tabLst>
            </a:pPr>
            <a:r>
              <a:rPr lang="en-US" altLang="en-US" sz="2000" dirty="0" smtClean="0"/>
              <a:t>DO </a:t>
            </a:r>
            <a:r>
              <a:rPr lang="en-US" altLang="en-US" sz="2000" dirty="0"/>
              <a:t>NOT squeeze or crush the body of the </a:t>
            </a:r>
            <a:r>
              <a:rPr lang="en-US" altLang="en-US" sz="2000" dirty="0" smtClean="0"/>
              <a:t>tick.</a:t>
            </a:r>
          </a:p>
          <a:p>
            <a:pPr marL="383262" marR="109824" indent="-303135">
              <a:spcBef>
                <a:spcPts val="137"/>
              </a:spcBef>
              <a:buFont typeface="Arial"/>
              <a:buChar char="•"/>
              <a:tabLst>
                <a:tab pos="382701" algn="l"/>
                <a:tab pos="383822" algn="l"/>
              </a:tabLst>
            </a:pPr>
            <a:r>
              <a:rPr lang="en-US" altLang="en-US" sz="2000" dirty="0" smtClean="0"/>
              <a:t>DO </a:t>
            </a:r>
            <a:r>
              <a:rPr lang="en-US" altLang="en-US" sz="2000" dirty="0"/>
              <a:t>NOT apply substances such as petroleum jelly, nail polish, or a lighted match to the tick while it is attached. </a:t>
            </a:r>
          </a:p>
          <a:p>
            <a:pPr marL="383262" marR="109824" indent="-303135">
              <a:spcBef>
                <a:spcPts val="137"/>
              </a:spcBef>
              <a:buFont typeface="Arial"/>
              <a:buChar char="•"/>
              <a:tabLst>
                <a:tab pos="382701" algn="l"/>
                <a:tab pos="383822" algn="l"/>
              </a:tabLst>
            </a:pPr>
            <a:endParaRPr lang="en-US" altLang="en-US" sz="2000" dirty="0"/>
          </a:p>
          <a:p>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0500" y="1143000"/>
            <a:ext cx="4191000" cy="1973262"/>
          </a:xfrm>
        </p:spPr>
      </p:pic>
      <p:sp>
        <p:nvSpPr>
          <p:cNvPr id="8" name="Slide Number Placeholder 7"/>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32</a:t>
            </a:fld>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3116262"/>
            <a:ext cx="4188823" cy="1743000"/>
          </a:xfrm>
          <a:prstGeom prst="rect">
            <a:avLst/>
          </a:prstGeom>
        </p:spPr>
      </p:pic>
    </p:spTree>
    <p:extLst>
      <p:ext uri="{BB962C8B-B14F-4D97-AF65-F5344CB8AC3E}">
        <p14:creationId xmlns:p14="http://schemas.microsoft.com/office/powerpoint/2010/main" val="37944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dirty="0" smtClean="0"/>
              <a:t>1b. Tick </a:t>
            </a:r>
            <a:r>
              <a:rPr lang="en-US" sz="3200" dirty="0" smtClean="0"/>
              <a:t>Removal </a:t>
            </a:r>
            <a:r>
              <a:rPr lang="en-US" sz="3200" dirty="0" smtClean="0"/>
              <a:t>(cont.)</a:t>
            </a:r>
            <a:endParaRPr lang="en-US" sz="3200" dirty="0"/>
          </a:p>
        </p:txBody>
      </p:sp>
      <p:sp>
        <p:nvSpPr>
          <p:cNvPr id="10" name="Content Placeholder 9"/>
          <p:cNvSpPr>
            <a:spLocks noGrp="1"/>
          </p:cNvSpPr>
          <p:nvPr>
            <p:ph sz="half" idx="1"/>
          </p:nvPr>
        </p:nvSpPr>
        <p:spPr>
          <a:xfrm>
            <a:off x="4114800" y="1219200"/>
            <a:ext cx="4686300" cy="4267200"/>
          </a:xfrm>
        </p:spPr>
        <p:txBody>
          <a:bodyPr>
            <a:normAutofit/>
          </a:bodyPr>
          <a:lstStyle/>
          <a:p>
            <a:r>
              <a:rPr lang="en-US" altLang="en-US" sz="2000" dirty="0" smtClean="0"/>
              <a:t>Once </a:t>
            </a:r>
            <a:r>
              <a:rPr lang="en-US" altLang="en-US" sz="2000" dirty="0"/>
              <a:t>you have removed the tick, wash the wound site and your hands with soap and water, and apply rubbing alcohol or antiseptic to the </a:t>
            </a:r>
            <a:r>
              <a:rPr lang="en-US" altLang="en-US" sz="2000" dirty="0" smtClean="0"/>
              <a:t>site.</a:t>
            </a:r>
          </a:p>
          <a:p>
            <a:r>
              <a:rPr lang="en-US" altLang="en-US" sz="2000" dirty="0" smtClean="0"/>
              <a:t>Observe </a:t>
            </a:r>
            <a:r>
              <a:rPr lang="en-US" altLang="en-US" sz="2000" dirty="0"/>
              <a:t>the bite </a:t>
            </a:r>
            <a:r>
              <a:rPr lang="en-US" altLang="en-US" sz="2000" dirty="0" smtClean="0"/>
              <a:t>over </a:t>
            </a:r>
            <a:r>
              <a:rPr lang="en-US" altLang="en-US" sz="2000" dirty="0"/>
              <a:t>the next two weeks for any signs of an expanding red rash or flu-like </a:t>
            </a:r>
            <a:r>
              <a:rPr lang="en-US" altLang="en-US" sz="2000" dirty="0" smtClean="0"/>
              <a:t>symptoms (Lyme Disease). </a:t>
            </a:r>
            <a:endParaRPr lang="en-US" altLang="en-US" sz="2000" dirty="0"/>
          </a:p>
          <a:p>
            <a:endParaRPr lang="en-US" sz="2000"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 y="1219200"/>
            <a:ext cx="3140184" cy="3697314"/>
          </a:xfrm>
        </p:spPr>
      </p:pic>
      <p:sp>
        <p:nvSpPr>
          <p:cNvPr id="5" name="Slide Number Placeholder 4"/>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33</a:t>
            </a:fld>
            <a:endParaRPr lang="en-US" dirty="0"/>
          </a:p>
        </p:txBody>
      </p:sp>
      <p:sp>
        <p:nvSpPr>
          <p:cNvPr id="15" name="TextBox 14"/>
          <p:cNvSpPr txBox="1"/>
          <p:nvPr/>
        </p:nvSpPr>
        <p:spPr>
          <a:xfrm>
            <a:off x="3333750" y="4572000"/>
            <a:ext cx="3124200" cy="400110"/>
          </a:xfrm>
          <a:prstGeom prst="rect">
            <a:avLst/>
          </a:prstGeom>
          <a:noFill/>
        </p:spPr>
        <p:txBody>
          <a:bodyPr wrap="square" rtlCol="0">
            <a:spAutoFit/>
          </a:bodyPr>
          <a:lstStyle/>
          <a:p>
            <a:pPr algn="ctr"/>
            <a:r>
              <a:rPr lang="en-US" sz="2000" b="1" dirty="0" smtClean="0">
                <a:latin typeface="+mn-lt"/>
              </a:rPr>
              <a:t>Lyme Disease Rash</a:t>
            </a:r>
            <a:endParaRPr lang="en-US" sz="2000" b="1" dirty="0">
              <a:latin typeface="+mn-lt"/>
            </a:endParaRPr>
          </a:p>
        </p:txBody>
      </p:sp>
    </p:spTree>
    <p:extLst>
      <p:ext uri="{BB962C8B-B14F-4D97-AF65-F5344CB8AC3E}">
        <p14:creationId xmlns:p14="http://schemas.microsoft.com/office/powerpoint/2010/main" val="813879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1b. Bee </a:t>
            </a:r>
            <a:r>
              <a:rPr lang="en-US" sz="3200" dirty="0" smtClean="0"/>
              <a:t>Stings</a:t>
            </a:r>
            <a:endParaRPr lang="en-US" sz="3200" dirty="0"/>
          </a:p>
        </p:txBody>
      </p:sp>
      <p:sp>
        <p:nvSpPr>
          <p:cNvPr id="3" name="Content Placeholder 2"/>
          <p:cNvSpPr>
            <a:spLocks noGrp="1"/>
          </p:cNvSpPr>
          <p:nvPr>
            <p:ph sz="half" idx="1"/>
          </p:nvPr>
        </p:nvSpPr>
        <p:spPr>
          <a:xfrm>
            <a:off x="4267200" y="1424177"/>
            <a:ext cx="4648200" cy="4267200"/>
          </a:xfrm>
        </p:spPr>
        <p:txBody>
          <a:bodyPr>
            <a:normAutofit/>
          </a:bodyPr>
          <a:lstStyle/>
          <a:p>
            <a:r>
              <a:rPr lang="en-US" sz="2000" dirty="0" smtClean="0"/>
              <a:t>Honey bees, bumble bees, hornets, wasps, and yellow jackets can all sting. </a:t>
            </a:r>
          </a:p>
          <a:p>
            <a:r>
              <a:rPr lang="en-US" sz="2000" dirty="0" smtClean="0"/>
              <a:t>These stings cause immediate painful red bumps. </a:t>
            </a:r>
          </a:p>
          <a:p>
            <a:r>
              <a:rPr lang="en-US" sz="2000" dirty="0" smtClean="0"/>
              <a:t>While the pain is usually better in 2 hours, the swelling may increase for up to 24 hours. </a:t>
            </a:r>
          </a:p>
          <a:p>
            <a:endParaRPr lang="en-US" dirty="0"/>
          </a:p>
        </p:txBody>
      </p:sp>
      <p:sp>
        <p:nvSpPr>
          <p:cNvPr id="4" name="Slide Number Placeholder 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34</a:t>
            </a:fld>
            <a:endParaRPr lang="en-US" dirty="0"/>
          </a:p>
        </p:txBody>
      </p:sp>
      <p:grpSp>
        <p:nvGrpSpPr>
          <p:cNvPr id="8" name="Group 7"/>
          <p:cNvGrpSpPr/>
          <p:nvPr/>
        </p:nvGrpSpPr>
        <p:grpSpPr>
          <a:xfrm>
            <a:off x="152400" y="1424177"/>
            <a:ext cx="4038600" cy="4606885"/>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16529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1b.Treatment </a:t>
            </a:r>
            <a:r>
              <a:rPr lang="en-US" sz="3200" dirty="0" smtClean="0"/>
              <a:t>of Stings</a:t>
            </a:r>
            <a:endParaRPr lang="en-US" sz="3200" dirty="0"/>
          </a:p>
        </p:txBody>
      </p:sp>
      <p:sp>
        <p:nvSpPr>
          <p:cNvPr id="3" name="Content Placeholder 2"/>
          <p:cNvSpPr>
            <a:spLocks noGrp="1"/>
          </p:cNvSpPr>
          <p:nvPr>
            <p:ph sz="half" idx="1"/>
          </p:nvPr>
        </p:nvSpPr>
        <p:spPr>
          <a:xfrm>
            <a:off x="4343400" y="1295400"/>
            <a:ext cx="4343400" cy="4267200"/>
          </a:xfrm>
        </p:spPr>
        <p:txBody>
          <a:bodyPr>
            <a:normAutofit fontScale="62500" lnSpcReduction="20000"/>
          </a:bodyPr>
          <a:lstStyle/>
          <a:p>
            <a:r>
              <a:rPr lang="en-US" dirty="0" smtClean="0"/>
              <a:t>If you see a little black dot in the bite, the stinger is still present (this only occurs with honey bee stings).</a:t>
            </a:r>
          </a:p>
          <a:p>
            <a:r>
              <a:rPr lang="en-US" dirty="0" smtClean="0"/>
              <a:t>Remove it by scraping it off</a:t>
            </a:r>
            <a:r>
              <a:rPr lang="en-US" dirty="0"/>
              <a:t> </a:t>
            </a:r>
            <a:r>
              <a:rPr lang="en-US" dirty="0" smtClean="0"/>
              <a:t>with a credit card or something similar.</a:t>
            </a:r>
          </a:p>
          <a:p>
            <a:r>
              <a:rPr lang="en-US" dirty="0" smtClean="0"/>
              <a:t>For persistent pain, massage with an ice cube for 10 minutes. </a:t>
            </a:r>
          </a:p>
          <a:p>
            <a:r>
              <a:rPr lang="en-US" dirty="0" smtClean="0"/>
              <a:t>Give acetaminophen immediately for relief of pain and burning. </a:t>
            </a:r>
          </a:p>
          <a:p>
            <a:r>
              <a:rPr lang="en-US" dirty="0" smtClean="0"/>
              <a:t>For itching, apply hydrocortisone cream.</a:t>
            </a:r>
            <a:endParaRPr lang="en-US" dirty="0"/>
          </a:p>
        </p:txBody>
      </p:sp>
      <p:sp>
        <p:nvSpPr>
          <p:cNvPr id="5" name="Slide Number Placeholder 4"/>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35</a:t>
            </a:fld>
            <a:endParaRPr lang="en-US" dirty="0"/>
          </a:p>
        </p:txBody>
      </p:sp>
      <p:pic>
        <p:nvPicPr>
          <p:cNvPr id="14" name="Content Placeholder 13"/>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4" r="3774"/>
          <a:stretch/>
        </p:blipFill>
        <p:spPr>
          <a:xfrm>
            <a:off x="152400" y="1295400"/>
            <a:ext cx="3926552" cy="3185315"/>
          </a:xfrm>
          <a:prstGeom prst="rect">
            <a:avLst/>
          </a:prstGeom>
        </p:spPr>
      </p:pic>
    </p:spTree>
    <p:extLst>
      <p:ext uri="{BB962C8B-B14F-4D97-AF65-F5344CB8AC3E}">
        <p14:creationId xmlns:p14="http://schemas.microsoft.com/office/powerpoint/2010/main" val="33428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398" y="0"/>
            <a:ext cx="5410201" cy="1143000"/>
          </a:xfrm>
        </p:spPr>
        <p:txBody>
          <a:bodyPr>
            <a:normAutofit/>
          </a:bodyPr>
          <a:lstStyle/>
          <a:p>
            <a:r>
              <a:rPr lang="en-US" sz="3200" dirty="0" smtClean="0"/>
              <a:t>1b. Poisonous Snakebite</a:t>
            </a:r>
            <a:endParaRPr lang="en-US" sz="3200" dirty="0"/>
          </a:p>
        </p:txBody>
      </p:sp>
      <p:sp>
        <p:nvSpPr>
          <p:cNvPr id="3" name="Content Placeholder 2"/>
          <p:cNvSpPr>
            <a:spLocks noGrp="1"/>
          </p:cNvSpPr>
          <p:nvPr>
            <p:ph sz="half" idx="1"/>
          </p:nvPr>
        </p:nvSpPr>
        <p:spPr>
          <a:xfrm>
            <a:off x="2819400" y="990600"/>
            <a:ext cx="6172200" cy="3789567"/>
          </a:xfrm>
        </p:spPr>
        <p:txBody>
          <a:bodyPr>
            <a:normAutofit/>
          </a:bodyPr>
          <a:lstStyle/>
          <a:p>
            <a:r>
              <a:rPr lang="en-US" sz="2000" dirty="0" smtClean="0"/>
              <a:t>In the U.S. the poisonous snakes are rattlesnakes, copperheads, cottonmouths, and coral snakes. </a:t>
            </a:r>
          </a:p>
          <a:p>
            <a:r>
              <a:rPr lang="en-US" sz="2000" dirty="0" smtClean="0"/>
              <a:t>Currently about 8,000 people per year in the U.S. are bitten by a poisonous snake, of which about 6 will die. </a:t>
            </a:r>
            <a:endParaRPr lang="en-US" sz="2000" dirty="0"/>
          </a:p>
        </p:txBody>
      </p:sp>
      <p:sp>
        <p:nvSpPr>
          <p:cNvPr id="5" name="Slide Number Placeholder 4"/>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36</a:t>
            </a:fld>
            <a:endParaRPr lang="en-US" dirty="0"/>
          </a:p>
        </p:txBody>
      </p:sp>
      <p:grpSp>
        <p:nvGrpSpPr>
          <p:cNvPr id="11" name="Group 10"/>
          <p:cNvGrpSpPr/>
          <p:nvPr/>
        </p:nvGrpSpPr>
        <p:grpSpPr>
          <a:xfrm>
            <a:off x="0" y="0"/>
            <a:ext cx="2667000" cy="6858000"/>
            <a:chOff x="5108667" y="10887"/>
            <a:chExt cx="2550888" cy="667509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3021" y="10887"/>
              <a:ext cx="2546533" cy="16472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67" y="1637937"/>
              <a:ext cx="2550887" cy="1729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845" y="3367599"/>
              <a:ext cx="2548710" cy="16999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67" y="5067590"/>
              <a:ext cx="2550887" cy="1618388"/>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900" y="2999360"/>
            <a:ext cx="5029199" cy="3356990"/>
          </a:xfrm>
          <a:prstGeom prst="rect">
            <a:avLst/>
          </a:prstGeom>
        </p:spPr>
      </p:pic>
    </p:spTree>
    <p:extLst>
      <p:ext uri="{BB962C8B-B14F-4D97-AF65-F5344CB8AC3E}">
        <p14:creationId xmlns:p14="http://schemas.microsoft.com/office/powerpoint/2010/main" val="16215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02241" y="19975"/>
            <a:ext cx="5635841" cy="1204603"/>
          </a:xfrm>
        </p:spPr>
        <p:txBody>
          <a:bodyPr>
            <a:noAutofit/>
          </a:bodyPr>
          <a:lstStyle/>
          <a:p>
            <a:r>
              <a:rPr lang="en-US" sz="3200" dirty="0" smtClean="0"/>
              <a:t>1b. First </a:t>
            </a:r>
            <a:r>
              <a:rPr lang="en-US" sz="3200" dirty="0" smtClean="0"/>
              <a:t>Aid for Poisonous </a:t>
            </a:r>
            <a:r>
              <a:rPr lang="en-US" sz="3200" dirty="0" smtClean="0"/>
              <a:t/>
            </a:r>
            <a:br>
              <a:rPr lang="en-US" sz="3200" dirty="0" smtClean="0"/>
            </a:br>
            <a:r>
              <a:rPr lang="en-US" sz="3200" dirty="0" smtClean="0"/>
              <a:t>      Snake </a:t>
            </a:r>
            <a:r>
              <a:rPr lang="en-US" sz="3200" dirty="0" smtClean="0"/>
              <a:t>Bites</a:t>
            </a:r>
            <a:endParaRPr lang="en-US" sz="3200" dirty="0"/>
          </a:p>
        </p:txBody>
      </p:sp>
      <p:sp>
        <p:nvSpPr>
          <p:cNvPr id="6" name="Content Placeholder 5"/>
          <p:cNvSpPr>
            <a:spLocks noGrp="1"/>
          </p:cNvSpPr>
          <p:nvPr>
            <p:ph idx="1"/>
          </p:nvPr>
        </p:nvSpPr>
        <p:spPr>
          <a:xfrm>
            <a:off x="3505200" y="1143000"/>
            <a:ext cx="5334000" cy="5181600"/>
          </a:xfrm>
        </p:spPr>
        <p:txBody>
          <a:bodyPr>
            <a:normAutofit/>
          </a:bodyPr>
          <a:lstStyle/>
          <a:p>
            <a:r>
              <a:rPr lang="en-US" sz="2000" dirty="0"/>
              <a:t>Have victim lie down and stay calm. </a:t>
            </a:r>
          </a:p>
          <a:p>
            <a:r>
              <a:rPr lang="en-US" sz="2000" dirty="0"/>
              <a:t>Keep bitten area </a:t>
            </a:r>
            <a:r>
              <a:rPr lang="en-US" sz="2000" dirty="0" smtClean="0"/>
              <a:t>immobile </a:t>
            </a:r>
            <a:r>
              <a:rPr lang="en-US" sz="2000" dirty="0"/>
              <a:t>and below level of heart.</a:t>
            </a:r>
          </a:p>
          <a:p>
            <a:r>
              <a:rPr lang="en-US" sz="2000" dirty="0"/>
              <a:t>Call 911.</a:t>
            </a:r>
          </a:p>
          <a:p>
            <a:r>
              <a:rPr lang="en-US" sz="2000" dirty="0"/>
              <a:t>Wash bite wound with soap and water.</a:t>
            </a:r>
          </a:p>
          <a:p>
            <a:r>
              <a:rPr lang="en-US" sz="2000" dirty="0"/>
              <a:t>Remove jewelry or tight clothing before swelling.</a:t>
            </a:r>
          </a:p>
          <a:p>
            <a:r>
              <a:rPr lang="en-US" sz="2000" dirty="0"/>
              <a:t>Do not try to catch snake but note appearance.</a:t>
            </a:r>
          </a:p>
          <a:p>
            <a:r>
              <a:rPr lang="en-US" sz="2000" dirty="0"/>
              <a:t>If possible, wrap entire extremity with elastic (compression) bandage to slow spread of </a:t>
            </a:r>
            <a:r>
              <a:rPr lang="en-US" sz="2000" dirty="0" smtClean="0"/>
              <a:t>venom</a:t>
            </a:r>
            <a:r>
              <a:rPr lang="en-US" sz="2000" dirty="0"/>
              <a:t>.</a:t>
            </a:r>
          </a:p>
          <a:p>
            <a:r>
              <a:rPr lang="en-US" sz="2000" dirty="0"/>
              <a:t>Do not use a tourniquet.</a:t>
            </a:r>
          </a:p>
          <a:p>
            <a:r>
              <a:rPr lang="en-US" sz="2000" dirty="0"/>
              <a:t>Do not cut wound open to try to drain or suck venom out</a:t>
            </a:r>
            <a:r>
              <a:rPr lang="en-US" sz="2000" dirty="0" smtClean="0"/>
              <a:t>.</a:t>
            </a:r>
            <a:r>
              <a:rPr lang="en-US" sz="2000" dirty="0"/>
              <a:t> </a:t>
            </a:r>
          </a:p>
          <a:p>
            <a:pPr marL="549118" marR="4483" indent="-538471">
              <a:spcBef>
                <a:spcPts val="88"/>
              </a:spcBef>
              <a:buFont typeface="Arial"/>
              <a:buChar char="•"/>
              <a:tabLst>
                <a:tab pos="548557" algn="l"/>
                <a:tab pos="549678" algn="l"/>
              </a:tabLst>
            </a:pPr>
            <a:endParaRPr lang="en-US" sz="2000" spc="-101" dirty="0" smtClean="0">
              <a:cs typeface="Trebuchet MS"/>
            </a:endParaRPr>
          </a:p>
        </p:txBody>
      </p:sp>
      <p:sp>
        <p:nvSpPr>
          <p:cNvPr id="4" name="Slide Number Placeholder 3"/>
          <p:cNvSpPr>
            <a:spLocks noGrp="1"/>
          </p:cNvSpPr>
          <p:nvPr>
            <p:ph type="sldNum" sz="quarter" idx="4294967295"/>
          </p:nvPr>
        </p:nvSpPr>
        <p:spPr>
          <a:xfrm>
            <a:off x="7924800" y="6356350"/>
            <a:ext cx="762000" cy="365125"/>
          </a:xfrm>
          <a:prstGeom prst="rect">
            <a:avLst/>
          </a:prstGeom>
        </p:spPr>
        <p:txBody>
          <a:bodyPr/>
          <a:lstStyle/>
          <a:p>
            <a:fld id="{8C9E1820-E9B2-42D1-9078-7F6EB35AD6D1}" type="slidenum">
              <a:rPr lang="en-US" smtClean="0"/>
              <a:pPr/>
              <a:t>37</a:t>
            </a:fld>
            <a:endParaRPr lang="en-US" dirty="0"/>
          </a:p>
        </p:txBody>
      </p:sp>
      <p:grpSp>
        <p:nvGrpSpPr>
          <p:cNvPr id="7" name="Group 6"/>
          <p:cNvGrpSpPr/>
          <p:nvPr/>
        </p:nvGrpSpPr>
        <p:grpSpPr>
          <a:xfrm>
            <a:off x="381000" y="152400"/>
            <a:ext cx="2899299" cy="6517874"/>
            <a:chOff x="377672" y="93401"/>
            <a:chExt cx="2899299" cy="6517874"/>
          </a:xfrm>
        </p:grpSpPr>
        <p:pic>
          <p:nvPicPr>
            <p:cNvPr id="2" name="Picture 1"/>
            <p:cNvPicPr>
              <a:picLocks noChangeAspect="1"/>
            </p:cNvPicPr>
            <p:nvPr/>
          </p:nvPicPr>
          <p:blipFill>
            <a:blip r:embed="rId2"/>
            <a:stretch>
              <a:fillRect/>
            </a:stretch>
          </p:blipFill>
          <p:spPr>
            <a:xfrm>
              <a:off x="377672" y="4439575"/>
              <a:ext cx="2895600" cy="2171700"/>
            </a:xfrm>
            <a:prstGeom prst="rect">
              <a:avLst/>
            </a:prstGeom>
          </p:spPr>
        </p:pic>
        <p:pic>
          <p:nvPicPr>
            <p:cNvPr id="3" name="Picture 2"/>
            <p:cNvPicPr>
              <a:picLocks noChangeAspect="1"/>
            </p:cNvPicPr>
            <p:nvPr/>
          </p:nvPicPr>
          <p:blipFill>
            <a:blip r:embed="rId3"/>
            <a:stretch>
              <a:fillRect/>
            </a:stretch>
          </p:blipFill>
          <p:spPr>
            <a:xfrm>
              <a:off x="377672" y="2265101"/>
              <a:ext cx="2899299" cy="2174474"/>
            </a:xfrm>
            <a:prstGeom prst="rect">
              <a:avLst/>
            </a:prstGeom>
          </p:spPr>
        </p:pic>
        <p:pic>
          <p:nvPicPr>
            <p:cNvPr id="5" name="Picture 4"/>
            <p:cNvPicPr>
              <a:picLocks noChangeAspect="1"/>
            </p:cNvPicPr>
            <p:nvPr/>
          </p:nvPicPr>
          <p:blipFill>
            <a:blip r:embed="rId4"/>
            <a:stretch>
              <a:fillRect/>
            </a:stretch>
          </p:blipFill>
          <p:spPr>
            <a:xfrm>
              <a:off x="377672" y="93401"/>
              <a:ext cx="2895600" cy="2171700"/>
            </a:xfrm>
            <a:prstGeom prst="rect">
              <a:avLst/>
            </a:prstGeom>
          </p:spPr>
        </p:pic>
      </p:grpSp>
    </p:spTree>
    <p:extLst>
      <p:ext uri="{BB962C8B-B14F-4D97-AF65-F5344CB8AC3E}">
        <p14:creationId xmlns:p14="http://schemas.microsoft.com/office/powerpoint/2010/main" val="3893369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2</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From memory list the seven priorities for survival in a backcountry or wilderness location. Explain the importance of each one with your counselor.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4419600" y="1524000"/>
            <a:ext cx="4419600" cy="4800600"/>
          </a:xfrm>
        </p:spPr>
        <p:txBody>
          <a:bodyPr/>
          <a:lstStyle/>
          <a:p>
            <a:pPr marL="514350" indent="-514350">
              <a:buFont typeface="+mj-lt"/>
              <a:buAutoNum type="arabicPeriod"/>
            </a:pPr>
            <a:r>
              <a:rPr lang="en-US" sz="2000" dirty="0"/>
              <a:t>STOP</a:t>
            </a:r>
          </a:p>
          <a:p>
            <a:pPr marL="514350" indent="-514350">
              <a:buFont typeface="+mj-lt"/>
              <a:buAutoNum type="arabicPeriod"/>
            </a:pPr>
            <a:r>
              <a:rPr lang="en-US" sz="2000" dirty="0" smtClean="0"/>
              <a:t>Provide </a:t>
            </a:r>
            <a:r>
              <a:rPr lang="en-US" sz="2000" dirty="0"/>
              <a:t>first aid</a:t>
            </a:r>
          </a:p>
          <a:p>
            <a:pPr marL="514350" indent="-514350">
              <a:buFont typeface="+mj-lt"/>
              <a:buAutoNum type="arabicPeriod"/>
            </a:pPr>
            <a:r>
              <a:rPr lang="en-US" sz="2000" dirty="0" smtClean="0"/>
              <a:t>Seek </a:t>
            </a:r>
            <a:r>
              <a:rPr lang="en-US" sz="2000" dirty="0"/>
              <a:t>shelter</a:t>
            </a:r>
          </a:p>
          <a:p>
            <a:pPr marL="514350" indent="-514350">
              <a:buFont typeface="+mj-lt"/>
              <a:buAutoNum type="arabicPeriod"/>
            </a:pPr>
            <a:r>
              <a:rPr lang="en-US" sz="2000" dirty="0" smtClean="0"/>
              <a:t>Build </a:t>
            </a:r>
            <a:r>
              <a:rPr lang="en-US" sz="2000" dirty="0"/>
              <a:t>a fire</a:t>
            </a:r>
          </a:p>
          <a:p>
            <a:pPr marL="514350" indent="-514350">
              <a:buFont typeface="+mj-lt"/>
              <a:buAutoNum type="arabicPeriod"/>
            </a:pPr>
            <a:r>
              <a:rPr lang="en-US" sz="2000" dirty="0" smtClean="0"/>
              <a:t>Signal </a:t>
            </a:r>
            <a:r>
              <a:rPr lang="en-US" sz="2000" dirty="0"/>
              <a:t>for help</a:t>
            </a:r>
          </a:p>
          <a:p>
            <a:pPr marL="514350" indent="-514350">
              <a:buFont typeface="+mj-lt"/>
              <a:buAutoNum type="arabicPeriod"/>
            </a:pPr>
            <a:r>
              <a:rPr lang="en-US" sz="2000" dirty="0" smtClean="0"/>
              <a:t>Drink </a:t>
            </a:r>
            <a:r>
              <a:rPr lang="en-US" sz="2000" dirty="0"/>
              <a:t>water</a:t>
            </a:r>
          </a:p>
          <a:p>
            <a:pPr marL="514350" indent="-514350">
              <a:buFont typeface="+mj-lt"/>
              <a:buAutoNum type="arabicPeriod"/>
            </a:pPr>
            <a:r>
              <a:rPr lang="en-US" sz="2000" dirty="0" smtClean="0"/>
              <a:t>Don’t </a:t>
            </a:r>
            <a:r>
              <a:rPr lang="en-US" sz="2000" dirty="0"/>
              <a:t>worry about food</a:t>
            </a:r>
          </a:p>
          <a:p>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600200"/>
            <a:ext cx="4191000" cy="3143250"/>
          </a:xfrm>
          <a:prstGeom prst="rect">
            <a:avLst/>
          </a:prstGeom>
        </p:spPr>
      </p:pic>
    </p:spTree>
    <p:extLst>
      <p:ext uri="{BB962C8B-B14F-4D97-AF65-F5344CB8AC3E}">
        <p14:creationId xmlns:p14="http://schemas.microsoft.com/office/powerpoint/2010/main" val="384575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497138" y="2057400"/>
            <a:ext cx="5937250" cy="3962400"/>
          </a:xfrm>
        </p:spPr>
        <p:txBody>
          <a:bodyPr/>
          <a:lstStyle/>
          <a:p>
            <a:pPr>
              <a:buFont typeface="+mj-lt"/>
              <a:buAutoNum type="arabicPeriod" startAt="7"/>
            </a:pPr>
            <a:r>
              <a:rPr lang="en-US" sz="1600" dirty="0" smtClean="0"/>
              <a:t>Do </a:t>
            </a:r>
            <a:r>
              <a:rPr lang="en-US" sz="1600" dirty="0"/>
              <a:t>the following: </a:t>
            </a:r>
          </a:p>
          <a:p>
            <a:pPr marL="800100" lvl="1" indent="-342900">
              <a:buFont typeface="+mj-lt"/>
              <a:buAutoNum type="alphaLcPeriod"/>
            </a:pPr>
            <a:r>
              <a:rPr lang="en-US" sz="1600" dirty="0"/>
              <a:t>Show five different ways to attract attention when lost.</a:t>
            </a:r>
          </a:p>
          <a:p>
            <a:pPr marL="800100" lvl="1" indent="-342900">
              <a:buFont typeface="+mj-lt"/>
              <a:buAutoNum type="alphaLcPeriod"/>
            </a:pPr>
            <a:r>
              <a:rPr lang="en-US" sz="1600" dirty="0"/>
              <a:t>Demonstrate how to use a signal mirror.</a:t>
            </a:r>
          </a:p>
          <a:p>
            <a:pPr marL="800100" lvl="1" indent="-342900">
              <a:buFont typeface="+mj-lt"/>
              <a:buAutoNum type="alphaLcPeriod"/>
            </a:pPr>
            <a:r>
              <a:rPr lang="en-US" sz="1600" dirty="0"/>
              <a:t>Describe from memory five ground-to- air signals and tell what they mean.</a:t>
            </a:r>
          </a:p>
          <a:p>
            <a:pPr>
              <a:buFont typeface="+mj-lt"/>
              <a:buAutoNum type="arabicPeriod" startAt="7"/>
            </a:pPr>
            <a:r>
              <a:rPr lang="en-US" sz="1600" dirty="0"/>
              <a:t>Improvise a natural shelter. For the purpose of this demonstration, use techniques that have little negative impact on the environment. Spend a night in your shelter.</a:t>
            </a:r>
          </a:p>
          <a:p>
            <a:pPr>
              <a:buFont typeface="+mj-lt"/>
              <a:buAutoNum type="arabicPeriod" startAt="7"/>
            </a:pPr>
            <a:r>
              <a:rPr lang="en-US" sz="1600" dirty="0"/>
              <a:t>Explain how to protect yourself from insects, reptiles, bears, and other animals of the local region.</a:t>
            </a:r>
          </a:p>
          <a:p>
            <a:pPr>
              <a:buFont typeface="+mj-lt"/>
              <a:buAutoNum type="arabicPeriod" startAt="7"/>
            </a:pPr>
            <a:r>
              <a:rPr lang="en-US" sz="1600" dirty="0"/>
              <a:t>Demonstrate three ways to treat water found in the outdoors to prepare it for drinking</a:t>
            </a:r>
            <a:r>
              <a:rPr lang="en-US" sz="1600" dirty="0" smtClean="0"/>
              <a:t>.</a:t>
            </a:r>
            <a:endParaRPr lang="en-US" sz="1600" dirty="0"/>
          </a:p>
        </p:txBody>
      </p:sp>
      <p:sp>
        <p:nvSpPr>
          <p:cNvPr id="17413" name="Rectangle 5"/>
          <p:cNvSpPr>
            <a:spLocks noGrp="1" noChangeArrowheads="1"/>
          </p:cNvSpPr>
          <p:nvPr>
            <p:ph type="title"/>
          </p:nvPr>
        </p:nvSpPr>
        <p:spPr>
          <a:xfrm>
            <a:off x="2324100" y="322262"/>
            <a:ext cx="6477000" cy="1277937"/>
          </a:xfrm>
        </p:spPr>
        <p:txBody>
          <a:bodyPr/>
          <a:lstStyle/>
          <a:p>
            <a:r>
              <a:rPr lang="en-US" altLang="en-US" sz="4000" dirty="0" smtClean="0"/>
              <a:t>Wilderness Survival</a:t>
            </a:r>
            <a:br>
              <a:rPr lang="en-US" altLang="en-US" sz="4000" dirty="0" smtClean="0"/>
            </a:br>
            <a:r>
              <a:rPr lang="en-US" altLang="en-US" sz="4000" dirty="0" smtClean="0"/>
              <a:t>Merit Badge Requirements</a:t>
            </a:r>
            <a:endParaRPr lang="en-US" alt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94505"/>
            <a:ext cx="914400" cy="933450"/>
          </a:xfrm>
          <a:prstGeom prst="rect">
            <a:avLst/>
          </a:prstGeom>
        </p:spPr>
      </p:pic>
    </p:spTree>
    <p:extLst>
      <p:ext uri="{BB962C8B-B14F-4D97-AF65-F5344CB8AC3E}">
        <p14:creationId xmlns:p14="http://schemas.microsoft.com/office/powerpoint/2010/main" val="1146754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524000"/>
            <a:ext cx="6629400" cy="5181600"/>
          </a:xfrm>
        </p:spPr>
        <p:txBody>
          <a:bodyPr/>
          <a:lstStyle/>
          <a:p>
            <a:r>
              <a:rPr lang="en-US" sz="1800" b="1" dirty="0"/>
              <a:t>STOP</a:t>
            </a:r>
          </a:p>
          <a:p>
            <a:r>
              <a:rPr lang="en-US" sz="1800" dirty="0"/>
              <a:t>“</a:t>
            </a:r>
            <a:r>
              <a:rPr lang="en-US" sz="1800" b="1" dirty="0"/>
              <a:t>S</a:t>
            </a:r>
            <a:r>
              <a:rPr lang="en-US" sz="1800" dirty="0"/>
              <a:t>” is for </a:t>
            </a:r>
            <a:r>
              <a:rPr lang="en-US" sz="1800" b="1" dirty="0"/>
              <a:t>Stop</a:t>
            </a:r>
            <a:r>
              <a:rPr lang="en-US" sz="1800" dirty="0"/>
              <a:t>. Take a deep breath, sit down if possible, calm yourself and recognize that whatever has happened to get you here is past and cannot be undone. You are now in a survival situation and that means . . .</a:t>
            </a:r>
            <a:endParaRPr lang="en-US" sz="1800" dirty="0"/>
          </a:p>
        </p:txBody>
      </p:sp>
      <p:sp>
        <p:nvSpPr>
          <p:cNvPr id="4"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3" y="1676400"/>
            <a:ext cx="2297575" cy="2286000"/>
          </a:xfrm>
          <a:prstGeom prst="rect">
            <a:avLst/>
          </a:prstGeom>
        </p:spPr>
      </p:pic>
    </p:spTree>
    <p:extLst>
      <p:ext uri="{BB962C8B-B14F-4D97-AF65-F5344CB8AC3E}">
        <p14:creationId xmlns:p14="http://schemas.microsoft.com/office/powerpoint/2010/main" val="646690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676400"/>
            <a:ext cx="6477000" cy="4648200"/>
          </a:xfrm>
        </p:spPr>
        <p:txBody>
          <a:bodyPr/>
          <a:lstStyle/>
          <a:p>
            <a:r>
              <a:rPr lang="en-US" sz="2000" b="1" dirty="0"/>
              <a:t>STOP</a:t>
            </a:r>
          </a:p>
          <a:p>
            <a:r>
              <a:rPr lang="en-US" sz="2000" dirty="0" smtClean="0"/>
              <a:t>“</a:t>
            </a:r>
            <a:r>
              <a:rPr lang="en-US" sz="2000" b="1" dirty="0" smtClean="0"/>
              <a:t>T</a:t>
            </a:r>
            <a:r>
              <a:rPr lang="en-US" sz="2000" dirty="0"/>
              <a:t>” is for </a:t>
            </a:r>
            <a:r>
              <a:rPr lang="en-US" sz="2000" b="1" dirty="0"/>
              <a:t>Think</a:t>
            </a:r>
            <a:r>
              <a:rPr lang="en-US" sz="2000" dirty="0"/>
              <a:t>. Your most important asset is your brain. Use it! Don’t Panic! Move with deliberate care. Think first, so you have no regrets later. Take no action, even a foot step, until you have thought it through. Unrecoverable mistakes and injuries, potentially serious in a survival situation, occur when we act before we engage our brain. Then . . .</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3" y="1676400"/>
            <a:ext cx="2297575" cy="2286000"/>
          </a:xfrm>
          <a:prstGeom prst="rect">
            <a:avLst/>
          </a:prstGeom>
        </p:spPr>
      </p:pic>
    </p:spTree>
    <p:extLst>
      <p:ext uri="{BB962C8B-B14F-4D97-AF65-F5344CB8AC3E}">
        <p14:creationId xmlns:p14="http://schemas.microsoft.com/office/powerpoint/2010/main" val="366405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676400"/>
            <a:ext cx="6477000" cy="4648200"/>
          </a:xfrm>
        </p:spPr>
        <p:txBody>
          <a:bodyPr/>
          <a:lstStyle/>
          <a:p>
            <a:r>
              <a:rPr lang="en-US" sz="1800" b="1" dirty="0"/>
              <a:t>STOP</a:t>
            </a:r>
          </a:p>
          <a:p>
            <a:r>
              <a:rPr lang="en-US" sz="1800" dirty="0" smtClean="0"/>
              <a:t>“</a:t>
            </a:r>
            <a:r>
              <a:rPr lang="en-US" sz="1800" b="1" dirty="0"/>
              <a:t>O</a:t>
            </a:r>
            <a:r>
              <a:rPr lang="en-US" sz="1800" dirty="0"/>
              <a:t>” is for </a:t>
            </a:r>
            <a:r>
              <a:rPr lang="en-US" sz="1800" b="1" dirty="0"/>
              <a:t>Observe</a:t>
            </a:r>
            <a:r>
              <a:rPr lang="en-US" sz="1800" dirty="0"/>
              <a:t>. Take a look around you. Assess your situation and options. Consider the terrain, weather and resources. Take stock of your supplies, equipment, surroundings, your personal capabilities and, if there are any, the abilities of your fellow survivors.</a:t>
            </a:r>
            <a:endParaRPr lang="en-US" sz="1800"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3" y="1676400"/>
            <a:ext cx="2297575" cy="2286000"/>
          </a:xfrm>
          <a:prstGeom prst="rect">
            <a:avLst/>
          </a:prstGeom>
        </p:spPr>
      </p:pic>
    </p:spTree>
    <p:extLst>
      <p:ext uri="{BB962C8B-B14F-4D97-AF65-F5344CB8AC3E}">
        <p14:creationId xmlns:p14="http://schemas.microsoft.com/office/powerpoint/2010/main" val="1332402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676400"/>
            <a:ext cx="6477000" cy="4648200"/>
          </a:xfrm>
        </p:spPr>
        <p:txBody>
          <a:bodyPr/>
          <a:lstStyle/>
          <a:p>
            <a:r>
              <a:rPr lang="en-US" sz="2000" b="1" dirty="0"/>
              <a:t>STOP</a:t>
            </a:r>
          </a:p>
          <a:p>
            <a:r>
              <a:rPr lang="en-US" sz="2000" dirty="0"/>
              <a:t>“</a:t>
            </a:r>
            <a:r>
              <a:rPr lang="en-US" sz="2000" b="1" dirty="0"/>
              <a:t>P</a:t>
            </a:r>
            <a:r>
              <a:rPr lang="en-US" sz="2000" dirty="0"/>
              <a:t>” is for </a:t>
            </a:r>
            <a:r>
              <a:rPr lang="en-US" sz="2000" b="1" dirty="0"/>
              <a:t>Plan</a:t>
            </a:r>
            <a:r>
              <a:rPr lang="en-US" sz="2000" dirty="0"/>
              <a:t>. Prioritize your immediate needs and develop a plan to systematically deal with the emergency and contingencies while conserving your energy. Then, follow your plan. Adjust your plan only as necessary to deal with changing circumstances.</a:t>
            </a:r>
            <a:endParaRPr lang="en-US" sz="2000"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3" y="1676400"/>
            <a:ext cx="2297575" cy="2286000"/>
          </a:xfrm>
          <a:prstGeom prst="rect">
            <a:avLst/>
          </a:prstGeom>
        </p:spPr>
      </p:pic>
    </p:spTree>
    <p:extLst>
      <p:ext uri="{BB962C8B-B14F-4D97-AF65-F5344CB8AC3E}">
        <p14:creationId xmlns:p14="http://schemas.microsoft.com/office/powerpoint/2010/main" val="781620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600200"/>
            <a:ext cx="6477000" cy="4724400"/>
          </a:xfrm>
        </p:spPr>
        <p:txBody>
          <a:bodyPr/>
          <a:lstStyle/>
          <a:p>
            <a:pPr marL="0" indent="0">
              <a:buNone/>
            </a:pPr>
            <a:r>
              <a:rPr lang="en-US" sz="1800" b="1" dirty="0"/>
              <a:t>Provide First Aid</a:t>
            </a:r>
          </a:p>
          <a:p>
            <a:r>
              <a:rPr lang="en-US" sz="1800" dirty="0"/>
              <a:t>Treat life-threatening injuries and </a:t>
            </a:r>
            <a:r>
              <a:rPr lang="en-US" sz="1800" dirty="0" smtClean="0"/>
              <a:t>illnesses immediately</a:t>
            </a:r>
            <a:r>
              <a:rPr lang="en-US" sz="1800" dirty="0"/>
              <a:t>. As you </a:t>
            </a:r>
            <a:r>
              <a:rPr lang="en-US" sz="1800" dirty="0" smtClean="0"/>
              <a:t>begin putting </a:t>
            </a:r>
            <a:r>
              <a:rPr lang="en-US" sz="1800" dirty="0"/>
              <a:t>together your </a:t>
            </a:r>
            <a:r>
              <a:rPr lang="en-US" sz="1800" dirty="0" smtClean="0"/>
              <a:t>survival plan</a:t>
            </a:r>
            <a:r>
              <a:rPr lang="en-US" sz="1800" dirty="0"/>
              <a:t>, take the time to </a:t>
            </a:r>
            <a:r>
              <a:rPr lang="en-US" sz="1800" dirty="0" smtClean="0"/>
              <a:t>properly examine </a:t>
            </a:r>
            <a:r>
              <a:rPr lang="en-US" sz="1800" dirty="0"/>
              <a:t>anyone </a:t>
            </a:r>
            <a:r>
              <a:rPr lang="en-US" sz="1800" dirty="0" smtClean="0"/>
              <a:t>who has </a:t>
            </a:r>
            <a:r>
              <a:rPr lang="en-US" sz="1800" dirty="0"/>
              <a:t>been hurt, and </a:t>
            </a:r>
            <a:r>
              <a:rPr lang="en-US" sz="1800" dirty="0" smtClean="0"/>
              <a:t>decide on </a:t>
            </a:r>
            <a:r>
              <a:rPr lang="en-US" sz="1800" dirty="0"/>
              <a:t>a course of action </a:t>
            </a:r>
            <a:r>
              <a:rPr lang="en-US" sz="1800" dirty="0" smtClean="0"/>
              <a:t>to care </a:t>
            </a:r>
            <a:r>
              <a:rPr lang="en-US" sz="1800" dirty="0"/>
              <a:t>for that person.</a:t>
            </a:r>
            <a:endParaRPr lang="en-US" sz="1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3276600"/>
            <a:ext cx="5105400" cy="3190875"/>
          </a:xfrm>
          <a:prstGeom prst="rect">
            <a:avLst/>
          </a:prstGeom>
        </p:spPr>
      </p:pic>
    </p:spTree>
    <p:extLst>
      <p:ext uri="{BB962C8B-B14F-4D97-AF65-F5344CB8AC3E}">
        <p14:creationId xmlns:p14="http://schemas.microsoft.com/office/powerpoint/2010/main" val="418397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3733800" y="1600200"/>
            <a:ext cx="5105400" cy="4724400"/>
          </a:xfrm>
        </p:spPr>
        <p:txBody>
          <a:bodyPr/>
          <a:lstStyle/>
          <a:p>
            <a:pPr marL="0" indent="0">
              <a:buNone/>
            </a:pPr>
            <a:r>
              <a:rPr lang="en-US" sz="1800" b="1" dirty="0"/>
              <a:t>Seek Shelter</a:t>
            </a:r>
          </a:p>
          <a:p>
            <a:r>
              <a:rPr lang="en-US" sz="1800" dirty="0"/>
              <a:t>Begin by assessing what you have for clothing. Rather </a:t>
            </a:r>
            <a:r>
              <a:rPr lang="en-US" sz="1800" dirty="0" smtClean="0"/>
              <a:t>than wearing </a:t>
            </a:r>
            <a:r>
              <a:rPr lang="en-US" sz="1800" dirty="0"/>
              <a:t>one heavy coat, putting on layers of clothing will </a:t>
            </a:r>
            <a:r>
              <a:rPr lang="en-US" sz="1800" dirty="0" smtClean="0"/>
              <a:t>allow you </a:t>
            </a:r>
            <a:r>
              <a:rPr lang="en-US" sz="1800" dirty="0"/>
              <a:t>to adjust the insulation around you to match the </a:t>
            </a:r>
            <a:r>
              <a:rPr lang="en-US" sz="1800" dirty="0" smtClean="0"/>
              <a:t>weather conditions </a:t>
            </a:r>
            <a:r>
              <a:rPr lang="en-US" sz="1800" dirty="0"/>
              <a:t>you face.</a:t>
            </a:r>
          </a:p>
          <a:p>
            <a:r>
              <a:rPr lang="en-US" sz="1800" dirty="0"/>
              <a:t>Clothing insulates best when it is dry. Protect the </a:t>
            </a:r>
            <a:r>
              <a:rPr lang="en-US" sz="1800" dirty="0" smtClean="0"/>
              <a:t>clothing you </a:t>
            </a:r>
            <a:r>
              <a:rPr lang="en-US" sz="1800" dirty="0"/>
              <a:t>are wearing from rain and snow by putting on any rain </a:t>
            </a:r>
            <a:r>
              <a:rPr lang="en-US" sz="1800" dirty="0" smtClean="0"/>
              <a:t>gear you might have or by staying under shelter.</a:t>
            </a:r>
          </a:p>
          <a:p>
            <a:r>
              <a:rPr lang="en-US" sz="1800" dirty="0"/>
              <a:t>A shelter extends the effectiveness of your clothing by </a:t>
            </a:r>
            <a:r>
              <a:rPr lang="en-US" sz="1800" dirty="0" smtClean="0"/>
              <a:t>adding another </a:t>
            </a:r>
            <a:r>
              <a:rPr lang="en-US" sz="1800" dirty="0"/>
              <a:t>layer to your insulating and wind-blocking system.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675" r="12457"/>
          <a:stretch/>
        </p:blipFill>
        <p:spPr>
          <a:xfrm>
            <a:off x="228600" y="2057400"/>
            <a:ext cx="3319463" cy="3124200"/>
          </a:xfrm>
          <a:prstGeom prst="rect">
            <a:avLst/>
          </a:prstGeom>
        </p:spPr>
      </p:pic>
    </p:spTree>
    <p:extLst>
      <p:ext uri="{BB962C8B-B14F-4D97-AF65-F5344CB8AC3E}">
        <p14:creationId xmlns:p14="http://schemas.microsoft.com/office/powerpoint/2010/main" val="33482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600200"/>
            <a:ext cx="6477000" cy="1752600"/>
          </a:xfrm>
        </p:spPr>
        <p:txBody>
          <a:bodyPr/>
          <a:lstStyle/>
          <a:p>
            <a:pPr marL="0" indent="0">
              <a:buNone/>
            </a:pPr>
            <a:r>
              <a:rPr lang="en-US" sz="1800" b="1" dirty="0"/>
              <a:t>Seek </a:t>
            </a:r>
            <a:r>
              <a:rPr lang="en-US" sz="1800" b="1" dirty="0" smtClean="0"/>
              <a:t>Shelter (continued)</a:t>
            </a:r>
            <a:endParaRPr lang="en-US" sz="1800" b="1" dirty="0"/>
          </a:p>
          <a:p>
            <a:r>
              <a:rPr lang="en-US" sz="1800" dirty="0" smtClean="0"/>
              <a:t>Assemble </a:t>
            </a:r>
            <a:r>
              <a:rPr lang="en-US" sz="1800" dirty="0"/>
              <a:t>a shelter that does </a:t>
            </a:r>
            <a:r>
              <a:rPr lang="en-US" sz="1800" dirty="0" smtClean="0"/>
              <a:t>the job </a:t>
            </a:r>
            <a:r>
              <a:rPr lang="en-US" sz="1800" dirty="0"/>
              <a:t>but that takes as little energy as possible for you to set up</a:t>
            </a:r>
            <a:r>
              <a:rPr lang="en-US" sz="1800" dirty="0" smtClean="0"/>
              <a:t>.</a:t>
            </a:r>
          </a:p>
          <a:p>
            <a:r>
              <a:rPr lang="en-US" sz="1800" dirty="0"/>
              <a:t>Before building a shelter, think about how you will build it </a:t>
            </a:r>
            <a:r>
              <a:rPr lang="en-US" sz="1800" dirty="0" smtClean="0"/>
              <a:t>and then </a:t>
            </a:r>
            <a:r>
              <a:rPr lang="en-US" sz="1800" dirty="0"/>
              <a:t>locate the right site for it.</a:t>
            </a:r>
          </a:p>
        </p:txBody>
      </p:sp>
      <p:grpSp>
        <p:nvGrpSpPr>
          <p:cNvPr id="7" name="Group 6"/>
          <p:cNvGrpSpPr/>
          <p:nvPr/>
        </p:nvGrpSpPr>
        <p:grpSpPr>
          <a:xfrm>
            <a:off x="0" y="3645764"/>
            <a:ext cx="9070657" cy="2536344"/>
            <a:chOff x="0" y="4114800"/>
            <a:chExt cx="9070657" cy="2536344"/>
          </a:xfrm>
        </p:grpSpPr>
        <p:pic>
          <p:nvPicPr>
            <p:cNvPr id="4" name="Picture 3"/>
            <p:cNvPicPr>
              <a:picLocks noChangeAspect="1"/>
            </p:cNvPicPr>
            <p:nvPr/>
          </p:nvPicPr>
          <p:blipFill>
            <a:blip r:embed="rId2"/>
            <a:stretch>
              <a:fillRect/>
            </a:stretch>
          </p:blipFill>
          <p:spPr>
            <a:xfrm>
              <a:off x="0" y="4114800"/>
              <a:ext cx="2603800" cy="2536344"/>
            </a:xfrm>
            <a:prstGeom prst="rect">
              <a:avLst/>
            </a:prstGeom>
          </p:spPr>
        </p:pic>
        <p:pic>
          <p:nvPicPr>
            <p:cNvPr id="5" name="Picture 4"/>
            <p:cNvPicPr>
              <a:picLocks noChangeAspect="1"/>
            </p:cNvPicPr>
            <p:nvPr/>
          </p:nvPicPr>
          <p:blipFill>
            <a:blip r:embed="rId3"/>
            <a:stretch>
              <a:fillRect/>
            </a:stretch>
          </p:blipFill>
          <p:spPr>
            <a:xfrm>
              <a:off x="2568288" y="4160378"/>
              <a:ext cx="3539745" cy="2392822"/>
            </a:xfrm>
            <a:prstGeom prst="rect">
              <a:avLst/>
            </a:prstGeom>
          </p:spPr>
        </p:pic>
        <p:pic>
          <p:nvPicPr>
            <p:cNvPr id="6" name="Picture 5"/>
            <p:cNvPicPr>
              <a:picLocks noChangeAspect="1"/>
            </p:cNvPicPr>
            <p:nvPr/>
          </p:nvPicPr>
          <p:blipFill>
            <a:blip r:embed="rId4"/>
            <a:stretch>
              <a:fillRect/>
            </a:stretch>
          </p:blipFill>
          <p:spPr>
            <a:xfrm>
              <a:off x="6108773" y="4414724"/>
              <a:ext cx="2961884" cy="1884130"/>
            </a:xfrm>
            <a:prstGeom prst="rect">
              <a:avLst/>
            </a:prstGeom>
          </p:spPr>
        </p:pic>
      </p:grpSp>
    </p:spTree>
    <p:extLst>
      <p:ext uri="{BB962C8B-B14F-4D97-AF65-F5344CB8AC3E}">
        <p14:creationId xmlns:p14="http://schemas.microsoft.com/office/powerpoint/2010/main" val="2070371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447800"/>
            <a:ext cx="6477000" cy="2362200"/>
          </a:xfrm>
        </p:spPr>
        <p:txBody>
          <a:bodyPr/>
          <a:lstStyle/>
          <a:p>
            <a:pPr marL="0" indent="0">
              <a:buNone/>
            </a:pPr>
            <a:r>
              <a:rPr lang="en-US" sz="1800" b="1" dirty="0"/>
              <a:t>Build a Fire</a:t>
            </a:r>
          </a:p>
          <a:p>
            <a:r>
              <a:rPr lang="en-US" sz="1800" dirty="0"/>
              <a:t>In chilly and cold weather, a fire can be important for </a:t>
            </a:r>
            <a:r>
              <a:rPr lang="en-US" sz="1800" dirty="0" smtClean="0"/>
              <a:t>maintaining body </a:t>
            </a:r>
            <a:r>
              <a:rPr lang="en-US" sz="1800" dirty="0"/>
              <a:t>warmth, melting snow for water, drying out </a:t>
            </a:r>
            <a:r>
              <a:rPr lang="en-US" sz="1800" dirty="0" smtClean="0"/>
              <a:t>clothing, signaling </a:t>
            </a:r>
            <a:r>
              <a:rPr lang="en-US" sz="1800" dirty="0"/>
              <a:t>for help, and raising your spirits</a:t>
            </a:r>
            <a:r>
              <a:rPr lang="en-US" sz="1800" dirty="0" smtClean="0"/>
              <a:t>.</a:t>
            </a:r>
          </a:p>
          <a:p>
            <a:r>
              <a:rPr lang="en-US" sz="1800" dirty="0"/>
              <a:t>Select a Leave No Trace </a:t>
            </a:r>
            <a:r>
              <a:rPr lang="en-US" sz="1800" dirty="0" smtClean="0"/>
              <a:t>Campfire </a:t>
            </a:r>
            <a:r>
              <a:rPr lang="en-US" sz="1800" dirty="0"/>
              <a:t>Site</a:t>
            </a:r>
          </a:p>
          <a:p>
            <a:pPr marL="800100" lvl="1" indent="-342900">
              <a:buFont typeface="+mj-lt"/>
              <a:buAutoNum type="arabicPeriod"/>
            </a:pPr>
            <a:r>
              <a:rPr lang="en-US" sz="1600" dirty="0" smtClean="0"/>
              <a:t>Fire </a:t>
            </a:r>
            <a:r>
              <a:rPr lang="en-US" sz="1600" dirty="0"/>
              <a:t>will cause no further negative impact on the land.</a:t>
            </a:r>
          </a:p>
          <a:p>
            <a:pPr marL="800100" lvl="1" indent="-342900">
              <a:buFont typeface="+mj-lt"/>
              <a:buAutoNum type="arabicPeriod"/>
            </a:pPr>
            <a:r>
              <a:rPr lang="en-US" sz="1600" dirty="0" smtClean="0"/>
              <a:t>Fire </a:t>
            </a:r>
            <a:r>
              <a:rPr lang="en-US" sz="1600" dirty="0"/>
              <a:t>cannot spread from </a:t>
            </a:r>
            <a:r>
              <a:rPr lang="en-US" sz="1600" dirty="0" smtClean="0"/>
              <a:t>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3810000"/>
            <a:ext cx="4572000" cy="2571750"/>
          </a:xfrm>
          <a:prstGeom prst="rect">
            <a:avLst/>
          </a:prstGeom>
        </p:spPr>
      </p:pic>
    </p:spTree>
    <p:extLst>
      <p:ext uri="{BB962C8B-B14F-4D97-AF65-F5344CB8AC3E}">
        <p14:creationId xmlns:p14="http://schemas.microsoft.com/office/powerpoint/2010/main" val="182181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524000"/>
            <a:ext cx="6477000" cy="2286000"/>
          </a:xfrm>
        </p:spPr>
        <p:txBody>
          <a:bodyPr/>
          <a:lstStyle/>
          <a:p>
            <a:pPr marL="0" indent="0">
              <a:buNone/>
            </a:pPr>
            <a:r>
              <a:rPr lang="en-US" sz="1800" b="1" dirty="0"/>
              <a:t>Signal for Help</a:t>
            </a:r>
          </a:p>
          <a:p>
            <a:r>
              <a:rPr lang="en-US" sz="1800" dirty="0"/>
              <a:t>Signaling for help can be very important if you have </a:t>
            </a:r>
            <a:r>
              <a:rPr lang="en-US" sz="1800" dirty="0" smtClean="0"/>
              <a:t>become lost </a:t>
            </a:r>
            <a:r>
              <a:rPr lang="en-US" sz="1800" dirty="0"/>
              <a:t>or if you or others in your group are injured and cannot </a:t>
            </a:r>
            <a:r>
              <a:rPr lang="en-US" sz="1800" dirty="0" smtClean="0"/>
              <a:t>be moved</a:t>
            </a:r>
            <a:r>
              <a:rPr lang="en-US" sz="1800" dirty="0"/>
              <a:t>. </a:t>
            </a:r>
            <a:endParaRPr lang="en-US" sz="1800" dirty="0" smtClean="0"/>
          </a:p>
          <a:p>
            <a:r>
              <a:rPr lang="en-US" sz="1800" dirty="0" smtClean="0"/>
              <a:t>Think </a:t>
            </a:r>
            <a:r>
              <a:rPr lang="en-US" sz="1800" dirty="0"/>
              <a:t>about where you are, how you might be seen</a:t>
            </a:r>
            <a:r>
              <a:rPr lang="en-US" sz="1800" dirty="0" smtClean="0"/>
              <a:t>, and </a:t>
            </a:r>
            <a:r>
              <a:rPr lang="en-US" sz="1800" dirty="0"/>
              <a:t>what you have on hand to make yourself and your </a:t>
            </a:r>
            <a:r>
              <a:rPr lang="en-US" sz="1800" dirty="0" smtClean="0"/>
              <a:t>location more </a:t>
            </a:r>
            <a:r>
              <a:rPr lang="en-US" sz="1800" dirty="0"/>
              <a:t>visible to others.</a:t>
            </a:r>
          </a:p>
        </p:txBody>
      </p:sp>
      <p:pic>
        <p:nvPicPr>
          <p:cNvPr id="5" name="Picture 4"/>
          <p:cNvPicPr>
            <a:picLocks noChangeAspect="1"/>
          </p:cNvPicPr>
          <p:nvPr/>
        </p:nvPicPr>
        <p:blipFill>
          <a:blip r:embed="rId3"/>
          <a:stretch>
            <a:fillRect/>
          </a:stretch>
        </p:blipFill>
        <p:spPr>
          <a:xfrm>
            <a:off x="3519487" y="3810000"/>
            <a:ext cx="4086225" cy="2710926"/>
          </a:xfrm>
          <a:prstGeom prst="rect">
            <a:avLst/>
          </a:prstGeom>
        </p:spPr>
      </p:pic>
    </p:spTree>
    <p:extLst>
      <p:ext uri="{BB962C8B-B14F-4D97-AF65-F5344CB8AC3E}">
        <p14:creationId xmlns:p14="http://schemas.microsoft.com/office/powerpoint/2010/main" val="2037834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2"/>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524000"/>
            <a:ext cx="6477000" cy="2438400"/>
          </a:xfrm>
        </p:spPr>
        <p:txBody>
          <a:bodyPr/>
          <a:lstStyle/>
          <a:p>
            <a:pPr marL="0" indent="0">
              <a:buNone/>
            </a:pPr>
            <a:r>
              <a:rPr lang="en-US" sz="1800" b="1" dirty="0"/>
              <a:t>Drink Water</a:t>
            </a:r>
          </a:p>
          <a:p>
            <a:r>
              <a:rPr lang="en-US" sz="1800" dirty="0" smtClean="0"/>
              <a:t>Drink </a:t>
            </a:r>
            <a:r>
              <a:rPr lang="en-US" sz="1800" dirty="0"/>
              <a:t>plenty of water. </a:t>
            </a:r>
            <a:r>
              <a:rPr lang="en-US" sz="1800" dirty="0" smtClean="0"/>
              <a:t>You </a:t>
            </a:r>
            <a:r>
              <a:rPr lang="en-US" sz="1800" dirty="0"/>
              <a:t>can survive for days </a:t>
            </a:r>
            <a:r>
              <a:rPr lang="en-US" sz="1800" dirty="0" smtClean="0"/>
              <a:t>without food</a:t>
            </a:r>
            <a:r>
              <a:rPr lang="en-US" sz="1800" dirty="0"/>
              <a:t>, but in hot weather without </a:t>
            </a:r>
            <a:r>
              <a:rPr lang="en-US" sz="1800" dirty="0" smtClean="0"/>
              <a:t>water, only </a:t>
            </a:r>
            <a:r>
              <a:rPr lang="en-US" sz="1800" dirty="0"/>
              <a:t>hours. </a:t>
            </a:r>
            <a:endParaRPr lang="en-US" sz="1800" dirty="0" smtClean="0"/>
          </a:p>
          <a:p>
            <a:r>
              <a:rPr lang="en-US" sz="1800" dirty="0" smtClean="0"/>
              <a:t>Dehydration </a:t>
            </a:r>
            <a:r>
              <a:rPr lang="en-US" sz="1800" dirty="0"/>
              <a:t>happens </a:t>
            </a:r>
            <a:r>
              <a:rPr lang="en-US" sz="1800" dirty="0" smtClean="0"/>
              <a:t>in cold </a:t>
            </a:r>
            <a:r>
              <a:rPr lang="en-US" sz="1800" dirty="0"/>
              <a:t>weather, too, even though </a:t>
            </a:r>
            <a:r>
              <a:rPr lang="en-US" sz="1800" dirty="0" smtClean="0"/>
              <a:t>you may </a:t>
            </a:r>
            <a:r>
              <a:rPr lang="en-US" sz="1800" dirty="0"/>
              <a:t>not feel as thirsty. </a:t>
            </a:r>
            <a:endParaRPr lang="en-US" sz="1800" dirty="0" smtClean="0"/>
          </a:p>
          <a:p>
            <a:r>
              <a:rPr lang="en-US" sz="1800" dirty="0" smtClean="0"/>
              <a:t>The </a:t>
            </a:r>
            <a:r>
              <a:rPr lang="en-US" sz="1800" dirty="0"/>
              <a:t>best </a:t>
            </a:r>
            <a:r>
              <a:rPr lang="en-US" sz="1800" dirty="0" smtClean="0"/>
              <a:t>rule is </a:t>
            </a:r>
            <a:r>
              <a:rPr lang="en-US" sz="1800" dirty="0"/>
              <a:t>to drink plenty of water—enough </a:t>
            </a:r>
            <a:r>
              <a:rPr lang="en-US" sz="1800" dirty="0" smtClean="0"/>
              <a:t>so that </a:t>
            </a:r>
            <a:r>
              <a:rPr lang="en-US" sz="1800" dirty="0"/>
              <a:t>your urine is clear—whenever </a:t>
            </a:r>
            <a:r>
              <a:rPr lang="en-US" sz="1800" dirty="0" smtClean="0"/>
              <a:t>you are </a:t>
            </a:r>
            <a:r>
              <a:rPr lang="en-US" sz="1800" dirty="0"/>
              <a:t>in the outdoors.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962400"/>
            <a:ext cx="5334000" cy="2266950"/>
          </a:xfrm>
          <a:prstGeom prst="rect">
            <a:avLst/>
          </a:prstGeom>
        </p:spPr>
      </p:pic>
    </p:spTree>
    <p:extLst>
      <p:ext uri="{BB962C8B-B14F-4D97-AF65-F5344CB8AC3E}">
        <p14:creationId xmlns:p14="http://schemas.microsoft.com/office/powerpoint/2010/main" val="414249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497138" y="2057400"/>
            <a:ext cx="5937250" cy="3962400"/>
          </a:xfrm>
        </p:spPr>
        <p:txBody>
          <a:bodyPr/>
          <a:lstStyle/>
          <a:p>
            <a:pPr>
              <a:buFont typeface="+mj-lt"/>
              <a:buAutoNum type="arabicPeriod" startAt="11"/>
            </a:pPr>
            <a:r>
              <a:rPr lang="en-US" sz="1600" dirty="0" smtClean="0"/>
              <a:t>Show </a:t>
            </a:r>
            <a:r>
              <a:rPr lang="en-US" sz="1600" dirty="0"/>
              <a:t>that you know the proper clothing to wear while in the outdoors during extremely hot and cold weather and during wet conditions. </a:t>
            </a:r>
          </a:p>
          <a:p>
            <a:pPr>
              <a:buFont typeface="+mj-lt"/>
              <a:buAutoNum type="arabicPeriod" startAt="11"/>
            </a:pPr>
            <a:r>
              <a:rPr lang="en-US" sz="1600" dirty="0"/>
              <a:t>Explain why it usually is not wise to eat edible wild plants or wildlife in a wilderness survival situation.</a:t>
            </a:r>
          </a:p>
        </p:txBody>
      </p:sp>
      <p:sp>
        <p:nvSpPr>
          <p:cNvPr id="17413" name="Rectangle 5"/>
          <p:cNvSpPr>
            <a:spLocks noGrp="1" noChangeArrowheads="1"/>
          </p:cNvSpPr>
          <p:nvPr>
            <p:ph type="title"/>
          </p:nvPr>
        </p:nvSpPr>
        <p:spPr>
          <a:xfrm>
            <a:off x="2324100" y="322262"/>
            <a:ext cx="6477000" cy="1277937"/>
          </a:xfrm>
        </p:spPr>
        <p:txBody>
          <a:bodyPr/>
          <a:lstStyle/>
          <a:p>
            <a:r>
              <a:rPr lang="en-US" altLang="en-US" sz="4000" dirty="0" smtClean="0"/>
              <a:t>Wilderness Survival</a:t>
            </a:r>
            <a:br>
              <a:rPr lang="en-US" altLang="en-US" sz="4000" dirty="0" smtClean="0"/>
            </a:br>
            <a:r>
              <a:rPr lang="en-US" altLang="en-US" sz="4000" dirty="0" smtClean="0"/>
              <a:t>Merit Badge Requirements</a:t>
            </a:r>
            <a:endParaRPr lang="en-US" alt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94505"/>
            <a:ext cx="914400" cy="933450"/>
          </a:xfrm>
          <a:prstGeom prst="rect">
            <a:avLst/>
          </a:prstGeom>
        </p:spPr>
      </p:pic>
    </p:spTree>
    <p:extLst>
      <p:ext uri="{BB962C8B-B14F-4D97-AF65-F5344CB8AC3E}">
        <p14:creationId xmlns:p14="http://schemas.microsoft.com/office/powerpoint/2010/main" val="34141925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152400"/>
            <a:ext cx="6477000" cy="973137"/>
          </a:xfrm>
        </p:spPr>
        <p:txBody>
          <a:bodyPr/>
          <a:lstStyle/>
          <a:p>
            <a:r>
              <a:rPr lang="en-US" sz="3200" dirty="0" smtClean="0"/>
              <a:t>2. Seven Priorities </a:t>
            </a:r>
            <a:r>
              <a:rPr lang="en-US" sz="3200" dirty="0"/>
              <a:t>for </a:t>
            </a:r>
            <a:r>
              <a:rPr lang="en-US" sz="3200" dirty="0" smtClean="0"/>
              <a:t>Survival </a:t>
            </a:r>
            <a:r>
              <a:rPr lang="en-US" sz="3200" dirty="0"/>
              <a:t>in a </a:t>
            </a:r>
            <a:r>
              <a:rPr lang="en-US" sz="3200" dirty="0" smtClean="0"/>
              <a:t> </a:t>
            </a:r>
            <a:br>
              <a:rPr lang="en-US" sz="3200" dirty="0" smtClean="0"/>
            </a:br>
            <a:r>
              <a:rPr lang="en-US" sz="3200" dirty="0"/>
              <a:t> </a:t>
            </a:r>
            <a:r>
              <a:rPr lang="en-US" sz="3200" dirty="0" smtClean="0"/>
              <a:t>   Wilderness Location</a:t>
            </a:r>
            <a:endParaRPr lang="en-US" sz="3200" dirty="0"/>
          </a:p>
        </p:txBody>
      </p:sp>
      <p:sp>
        <p:nvSpPr>
          <p:cNvPr id="3" name="Content Placeholder 2"/>
          <p:cNvSpPr>
            <a:spLocks noGrp="1"/>
          </p:cNvSpPr>
          <p:nvPr>
            <p:ph idx="1"/>
          </p:nvPr>
        </p:nvSpPr>
        <p:spPr>
          <a:xfrm>
            <a:off x="2362200" y="1219200"/>
            <a:ext cx="6477000" cy="3352800"/>
          </a:xfrm>
        </p:spPr>
        <p:txBody>
          <a:bodyPr/>
          <a:lstStyle/>
          <a:p>
            <a:pPr marL="0" indent="0">
              <a:buNone/>
            </a:pPr>
            <a:r>
              <a:rPr lang="en-US" sz="1800" b="1" dirty="0"/>
              <a:t>Don’t Worry About Food</a:t>
            </a:r>
          </a:p>
          <a:p>
            <a:r>
              <a:rPr lang="en-US" sz="1800" dirty="0"/>
              <a:t>Being hungry is not very pleasant, but on the list of </a:t>
            </a:r>
            <a:r>
              <a:rPr lang="en-US" sz="1800" dirty="0" smtClean="0"/>
              <a:t>survival priorities</a:t>
            </a:r>
            <a:r>
              <a:rPr lang="en-US" sz="1800" dirty="0"/>
              <a:t>, it is not very high, either. </a:t>
            </a:r>
            <a:endParaRPr lang="en-US" sz="1800" dirty="0" smtClean="0"/>
          </a:p>
          <a:p>
            <a:r>
              <a:rPr lang="en-US" sz="1800" dirty="0"/>
              <a:t>In general terms, the human body can go two to three days without </a:t>
            </a:r>
            <a:r>
              <a:rPr lang="en-US" sz="1800" dirty="0" smtClean="0"/>
              <a:t>water. As long as you stay hydrated, you can go </a:t>
            </a:r>
            <a:r>
              <a:rPr lang="en-US" sz="1800" dirty="0"/>
              <a:t>30 to 40 days without food of any kind. </a:t>
            </a:r>
            <a:endParaRPr lang="en-US" sz="1800" dirty="0" smtClean="0"/>
          </a:p>
          <a:p>
            <a:r>
              <a:rPr lang="en-US" sz="1800" dirty="0" smtClean="0"/>
              <a:t>Keeping </a:t>
            </a:r>
            <a:r>
              <a:rPr lang="en-US" sz="1800" dirty="0"/>
              <a:t>warm in </a:t>
            </a:r>
            <a:r>
              <a:rPr lang="en-US" sz="1800" dirty="0" smtClean="0"/>
              <a:t>cold weather </a:t>
            </a:r>
            <a:r>
              <a:rPr lang="en-US" sz="1800" dirty="0"/>
              <a:t>and cool in hot weather, finding shelter, </a:t>
            </a:r>
            <a:r>
              <a:rPr lang="en-US" sz="1800" dirty="0" smtClean="0"/>
              <a:t>drinking plenty </a:t>
            </a:r>
            <a:r>
              <a:rPr lang="en-US" sz="1800" dirty="0"/>
              <a:t>of water, and signaling your location are all more </a:t>
            </a:r>
            <a:r>
              <a:rPr lang="en-US" sz="1800" dirty="0" smtClean="0"/>
              <a:t>important than </a:t>
            </a:r>
            <a:r>
              <a:rPr lang="en-US" sz="1800" dirty="0"/>
              <a:t>finding something to </a:t>
            </a:r>
            <a:r>
              <a:rPr lang="en-US" sz="1800" dirty="0" smtClean="0"/>
              <a:t>eat.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0000"/>
          <a:stretch/>
        </p:blipFill>
        <p:spPr>
          <a:xfrm>
            <a:off x="2667000" y="4191000"/>
            <a:ext cx="6134100" cy="2453640"/>
          </a:xfrm>
          <a:prstGeom prst="rect">
            <a:avLst/>
          </a:prstGeom>
        </p:spPr>
      </p:pic>
    </p:spTree>
    <p:extLst>
      <p:ext uri="{BB962C8B-B14F-4D97-AF65-F5344CB8AC3E}">
        <p14:creationId xmlns:p14="http://schemas.microsoft.com/office/powerpoint/2010/main" val="1346812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3</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Describe ways to avoid panic and maintain a high level of morale when lost, and explain why this is important.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894622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2362200" y="1295400"/>
            <a:ext cx="6477000" cy="5029200"/>
          </a:xfrm>
        </p:spPr>
        <p:txBody>
          <a:bodyPr/>
          <a:lstStyle/>
          <a:p>
            <a:pPr marL="0" indent="0">
              <a:buNone/>
            </a:pPr>
            <a:r>
              <a:rPr lang="en-US" sz="1800" b="1" dirty="0" smtClean="0"/>
              <a:t>Avoiding Panic</a:t>
            </a:r>
          </a:p>
          <a:p>
            <a:r>
              <a:rPr lang="en-US" sz="1800" dirty="0" smtClean="0"/>
              <a:t>Panic </a:t>
            </a:r>
            <a:r>
              <a:rPr lang="en-US" sz="1800" dirty="0"/>
              <a:t>leads you to do irrational and dangerous things to aggravate your emergency further</a:t>
            </a:r>
            <a:r>
              <a:rPr lang="en-US" sz="1800" dirty="0" smtClean="0"/>
              <a:t>. </a:t>
            </a:r>
            <a:endParaRPr lang="en-US" sz="1800" dirty="0"/>
          </a:p>
          <a:p>
            <a:r>
              <a:rPr lang="en-US" sz="1800" dirty="0" smtClean="0"/>
              <a:t>The </a:t>
            </a:r>
            <a:r>
              <a:rPr lang="en-US" sz="1800" dirty="0"/>
              <a:t>best way for you to prepare yourself for trouble and </a:t>
            </a:r>
            <a:r>
              <a:rPr lang="en-US" sz="1800" dirty="0" smtClean="0"/>
              <a:t>not panic is to have plans </a:t>
            </a:r>
            <a:r>
              <a:rPr lang="en-US" sz="1800" dirty="0"/>
              <a:t>for different contingencies - like getting lost, becoming immobilized, running out of food, etc. </a:t>
            </a:r>
            <a:endParaRPr lang="en-US" sz="1800" dirty="0" smtClean="0"/>
          </a:p>
          <a:p>
            <a:r>
              <a:rPr lang="en-US" sz="1800" dirty="0" smtClean="0"/>
              <a:t>If unexpected trouble comes your way, the best way </a:t>
            </a:r>
            <a:r>
              <a:rPr lang="en-US" sz="1800" dirty="0"/>
              <a:t>to </a:t>
            </a:r>
            <a:r>
              <a:rPr lang="en-US" sz="1800" dirty="0" smtClean="0"/>
              <a:t>avoid panic </a:t>
            </a:r>
            <a:r>
              <a:rPr lang="en-US" sz="1800" dirty="0"/>
              <a:t>is </a:t>
            </a:r>
            <a:r>
              <a:rPr lang="en-US" sz="1800" dirty="0" smtClean="0"/>
              <a:t>to evaluate your resources</a:t>
            </a:r>
            <a:r>
              <a:rPr lang="en-US" sz="1800" dirty="0"/>
              <a:t>. </a:t>
            </a:r>
            <a:r>
              <a:rPr lang="en-US" sz="1800" dirty="0" smtClean="0"/>
              <a:t>What do </a:t>
            </a:r>
            <a:r>
              <a:rPr lang="en-US" sz="1800" dirty="0"/>
              <a:t>you and </a:t>
            </a:r>
            <a:r>
              <a:rPr lang="en-US" sz="1800" dirty="0" smtClean="0"/>
              <a:t>your companions have with </a:t>
            </a:r>
            <a:r>
              <a:rPr lang="en-US" sz="1800" dirty="0"/>
              <a:t>you? How </a:t>
            </a:r>
            <a:r>
              <a:rPr lang="en-US" sz="1800" dirty="0" smtClean="0"/>
              <a:t>can you </a:t>
            </a:r>
            <a:r>
              <a:rPr lang="en-US" sz="1800" dirty="0"/>
              <a:t>use </a:t>
            </a:r>
            <a:r>
              <a:rPr lang="en-US" sz="1800" dirty="0" smtClean="0"/>
              <a:t>these items </a:t>
            </a:r>
            <a:r>
              <a:rPr lang="en-US" sz="1800" dirty="0"/>
              <a:t>to </a:t>
            </a:r>
            <a:r>
              <a:rPr lang="en-US" sz="1800" dirty="0" smtClean="0"/>
              <a:t>make the </a:t>
            </a:r>
            <a:r>
              <a:rPr lang="en-US" sz="1800" dirty="0"/>
              <a:t>most of </a:t>
            </a:r>
            <a:r>
              <a:rPr lang="en-US" sz="1800" dirty="0" smtClean="0"/>
              <a:t>your situation </a:t>
            </a:r>
            <a:r>
              <a:rPr lang="en-US" sz="1800" dirty="0"/>
              <a:t>and </a:t>
            </a:r>
            <a:r>
              <a:rPr lang="en-US" sz="1800" dirty="0" smtClean="0"/>
              <a:t>avoid possible </a:t>
            </a:r>
            <a:r>
              <a:rPr lang="en-US" sz="1800" dirty="0"/>
              <a:t>risks</a:t>
            </a:r>
            <a:r>
              <a:rPr lang="en-US" sz="1800" dirty="0" smtClean="0"/>
              <a:t>? </a:t>
            </a:r>
            <a:endParaRPr lang="en-US"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500" t="2663" r="22500"/>
          <a:stretch/>
        </p:blipFill>
        <p:spPr>
          <a:xfrm>
            <a:off x="228600" y="1752600"/>
            <a:ext cx="1876049" cy="2057400"/>
          </a:xfrm>
          <a:prstGeom prst="rect">
            <a:avLst/>
          </a:prstGeom>
        </p:spPr>
      </p:pic>
    </p:spTree>
    <p:extLst>
      <p:ext uri="{BB962C8B-B14F-4D97-AF65-F5344CB8AC3E}">
        <p14:creationId xmlns:p14="http://schemas.microsoft.com/office/powerpoint/2010/main" val="2408456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3505200" y="1295400"/>
            <a:ext cx="5334000" cy="5029200"/>
          </a:xfrm>
        </p:spPr>
        <p:txBody>
          <a:bodyPr/>
          <a:lstStyle/>
          <a:p>
            <a:pPr marL="0" indent="0">
              <a:buNone/>
            </a:pPr>
            <a:r>
              <a:rPr lang="en-US" sz="1800" b="1" dirty="0"/>
              <a:t>Keep a Positive Attitude</a:t>
            </a:r>
          </a:p>
          <a:p>
            <a:r>
              <a:rPr lang="en-US" sz="1800" dirty="0"/>
              <a:t>Many survivors of wilderness </a:t>
            </a:r>
            <a:r>
              <a:rPr lang="en-US" sz="1800" dirty="0" smtClean="0"/>
              <a:t>emergencies have </a:t>
            </a:r>
            <a:r>
              <a:rPr lang="en-US" sz="1800" dirty="0"/>
              <a:t>said that a </a:t>
            </a:r>
            <a:r>
              <a:rPr lang="en-US" sz="1800" dirty="0" smtClean="0"/>
              <a:t>willingness to </a:t>
            </a:r>
            <a:r>
              <a:rPr lang="en-US" sz="1800" dirty="0"/>
              <a:t>survive is the key factor in getting through a </a:t>
            </a:r>
            <a:r>
              <a:rPr lang="en-US" sz="1800" dirty="0" smtClean="0"/>
              <a:t>difficult situation</a:t>
            </a:r>
            <a:r>
              <a:rPr lang="en-US" sz="1800" dirty="0"/>
              <a:t>. </a:t>
            </a:r>
            <a:endParaRPr lang="en-US" sz="1800" dirty="0" smtClean="0"/>
          </a:p>
          <a:p>
            <a:r>
              <a:rPr lang="en-US" sz="1800" dirty="0" smtClean="0"/>
              <a:t>You </a:t>
            </a:r>
            <a:r>
              <a:rPr lang="en-US" sz="1800" dirty="0"/>
              <a:t>might assume that everyone has an equal </a:t>
            </a:r>
            <a:r>
              <a:rPr lang="en-US" sz="1800" dirty="0" smtClean="0"/>
              <a:t>desire to </a:t>
            </a:r>
            <a:r>
              <a:rPr lang="en-US" sz="1800" dirty="0"/>
              <a:t>survive, but that is not always the case. </a:t>
            </a:r>
            <a:endParaRPr lang="en-US" sz="1800" dirty="0" smtClean="0"/>
          </a:p>
          <a:p>
            <a:r>
              <a:rPr lang="en-US" sz="1800" dirty="0" smtClean="0"/>
              <a:t>Some </a:t>
            </a:r>
            <a:r>
              <a:rPr lang="en-US" sz="1800" dirty="0"/>
              <a:t>people </a:t>
            </a:r>
            <a:r>
              <a:rPr lang="en-US" sz="1800" dirty="0" smtClean="0"/>
              <a:t>will endure </a:t>
            </a:r>
            <a:r>
              <a:rPr lang="en-US" sz="1800" dirty="0"/>
              <a:t>almost unbelievable conditions while others in </a:t>
            </a:r>
            <a:r>
              <a:rPr lang="en-US" sz="1800" dirty="0" smtClean="0"/>
              <a:t>much less </a:t>
            </a:r>
            <a:r>
              <a:rPr lang="en-US" sz="1800" dirty="0"/>
              <a:t>difficult situations might simply give up and quit. </a:t>
            </a:r>
            <a:endParaRPr lang="en-US" sz="1800" dirty="0" smtClean="0"/>
          </a:p>
          <a:p>
            <a:r>
              <a:rPr lang="en-US" sz="1800" dirty="0" smtClean="0"/>
              <a:t>Make a conscious </a:t>
            </a:r>
            <a:r>
              <a:rPr lang="en-US" sz="1800" dirty="0"/>
              <a:t>choice to be among those who can and will endure.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52600"/>
            <a:ext cx="3049986" cy="1828800"/>
          </a:xfrm>
          <a:prstGeom prst="rect">
            <a:avLst/>
          </a:prstGeom>
        </p:spPr>
      </p:pic>
    </p:spTree>
    <p:extLst>
      <p:ext uri="{BB962C8B-B14F-4D97-AF65-F5344CB8AC3E}">
        <p14:creationId xmlns:p14="http://schemas.microsoft.com/office/powerpoint/2010/main" val="3171008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2362200" y="1295400"/>
            <a:ext cx="6477000" cy="5029200"/>
          </a:xfrm>
        </p:spPr>
        <p:txBody>
          <a:bodyPr/>
          <a:lstStyle/>
          <a:p>
            <a:pPr marL="0" indent="0">
              <a:buNone/>
            </a:pPr>
            <a:r>
              <a:rPr lang="en-US" sz="1800" b="1" dirty="0"/>
              <a:t>Keep a Positive </a:t>
            </a:r>
            <a:r>
              <a:rPr lang="en-US" sz="1800" b="1" dirty="0" smtClean="0"/>
              <a:t>Attitude</a:t>
            </a:r>
            <a:endParaRPr lang="en-US" sz="1800" b="1" dirty="0"/>
          </a:p>
        </p:txBody>
      </p:sp>
      <p:pic>
        <p:nvPicPr>
          <p:cNvPr id="4" name="Picture 2" descr="http://www.cluster2.hostgator.co.in/files/writeable/uploads/hostgator69776/image/positivethinkingcollage.jpg"/>
          <p:cNvPicPr>
            <a:picLocks noChangeAspect="1" noChangeArrowheads="1"/>
          </p:cNvPicPr>
          <p:nvPr/>
        </p:nvPicPr>
        <p:blipFill>
          <a:blip r:embed="rId2" cstate="print"/>
          <a:srcRect/>
          <a:stretch>
            <a:fillRect/>
          </a:stretch>
        </p:blipFill>
        <p:spPr bwMode="auto">
          <a:xfrm>
            <a:off x="2590800" y="1752600"/>
            <a:ext cx="5892800" cy="4419600"/>
          </a:xfrm>
          <a:prstGeom prst="rect">
            <a:avLst/>
          </a:prstGeom>
          <a:noFill/>
        </p:spPr>
      </p:pic>
    </p:spTree>
    <p:extLst>
      <p:ext uri="{BB962C8B-B14F-4D97-AF65-F5344CB8AC3E}">
        <p14:creationId xmlns:p14="http://schemas.microsoft.com/office/powerpoint/2010/main" val="1336067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3048000" y="1295400"/>
            <a:ext cx="5791200" cy="5029200"/>
          </a:xfrm>
        </p:spPr>
        <p:txBody>
          <a:bodyPr/>
          <a:lstStyle/>
          <a:p>
            <a:pPr marL="0" indent="0">
              <a:buNone/>
            </a:pPr>
            <a:r>
              <a:rPr lang="en-US" sz="1800" b="1" dirty="0" smtClean="0"/>
              <a:t>How to Maintain Morale</a:t>
            </a:r>
            <a:endParaRPr lang="en-US" sz="1800" b="1" dirty="0"/>
          </a:p>
          <a:p>
            <a:r>
              <a:rPr lang="en-US" sz="1800" i="1" dirty="0"/>
              <a:t>Assessment: </a:t>
            </a:r>
            <a:r>
              <a:rPr lang="en-US" sz="1800" dirty="0"/>
              <a:t>The best way to begin with morale maintenance is to have a fair assessment of the level of morale in your group or yourself. You won't really know what you need to do until you find out what you actually need. Ask your group </a:t>
            </a:r>
            <a:r>
              <a:rPr lang="en-US" sz="1800" dirty="0" smtClean="0"/>
              <a:t>questions </a:t>
            </a:r>
            <a:r>
              <a:rPr lang="en-US" sz="1800" dirty="0"/>
              <a:t>like "How are you feeling right now?" and "What are you thinking about?" Some people may not show their pain or problems, so ask.</a:t>
            </a:r>
          </a:p>
          <a:p>
            <a:r>
              <a:rPr lang="en-US" sz="1800" i="1" dirty="0"/>
              <a:t>Support: </a:t>
            </a:r>
            <a:r>
              <a:rPr lang="en-US" sz="1800" dirty="0"/>
              <a:t>Your fellow survivors need to know that you have their back. Show your support through word and deed. Survival situations are stressful and traumatic, and people handle hardships very differently. You might not be able to have an effect on their feelings or thoughts, but show them that you are on their side anyway</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52600"/>
            <a:ext cx="2800350" cy="3733800"/>
          </a:xfrm>
          <a:prstGeom prst="rect">
            <a:avLst/>
          </a:prstGeom>
        </p:spPr>
      </p:pic>
    </p:spTree>
    <p:extLst>
      <p:ext uri="{BB962C8B-B14F-4D97-AF65-F5344CB8AC3E}">
        <p14:creationId xmlns:p14="http://schemas.microsoft.com/office/powerpoint/2010/main" val="105417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2209800" y="3276600"/>
            <a:ext cx="6629400" cy="3429000"/>
          </a:xfrm>
        </p:spPr>
        <p:txBody>
          <a:bodyPr/>
          <a:lstStyle/>
          <a:p>
            <a:pPr marL="0" indent="0">
              <a:buNone/>
            </a:pPr>
            <a:r>
              <a:rPr lang="en-US" sz="1800" b="1" dirty="0"/>
              <a:t>How to Maintain Morale</a:t>
            </a:r>
          </a:p>
          <a:p>
            <a:r>
              <a:rPr lang="en-US" sz="1800" i="1" dirty="0" smtClean="0"/>
              <a:t>Encouragement</a:t>
            </a:r>
            <a:r>
              <a:rPr lang="en-US" sz="1800" i="1" dirty="0"/>
              <a:t>: </a:t>
            </a:r>
            <a:r>
              <a:rPr lang="en-US" sz="1800" dirty="0"/>
              <a:t>Unless the person has mentally or emotionally "checked out" from the situation, a few positive words can boost morale significantly. Repeat uplifting words to yourself and anyone in your company. Find something that motivates you or your group, and use that idea to bolster morale. </a:t>
            </a:r>
            <a:endParaRPr lang="en-US" sz="1800" dirty="0" smtClean="0"/>
          </a:p>
          <a:p>
            <a:r>
              <a:rPr lang="en-US" sz="1800" i="1" dirty="0" smtClean="0"/>
              <a:t>Reward</a:t>
            </a:r>
            <a:r>
              <a:rPr lang="en-US" sz="1800" i="1" dirty="0"/>
              <a:t>:</a:t>
            </a:r>
            <a:r>
              <a:rPr lang="en-US" sz="1800" dirty="0"/>
              <a:t> </a:t>
            </a:r>
            <a:r>
              <a:rPr lang="en-US" sz="1800" dirty="0" smtClean="0"/>
              <a:t>Find </a:t>
            </a:r>
            <a:r>
              <a:rPr lang="en-US" sz="1800" dirty="0"/>
              <a:t>ways to reward yourself or your group. Find good things to look forward to in the short term. Celebrate even your smallest successes (or even just the absence of failure</a:t>
            </a:r>
            <a:r>
              <a:rPr lang="en-US" sz="1800" dirty="0" smtClean="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8338" y="1038225"/>
            <a:ext cx="3932324" cy="2133600"/>
          </a:xfrm>
          <a:prstGeom prst="rect">
            <a:avLst/>
          </a:prstGeom>
        </p:spPr>
      </p:pic>
    </p:spTree>
    <p:extLst>
      <p:ext uri="{BB962C8B-B14F-4D97-AF65-F5344CB8AC3E}">
        <p14:creationId xmlns:p14="http://schemas.microsoft.com/office/powerpoint/2010/main" val="2915064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3. Avoid Panic and Maintain Morale</a:t>
            </a:r>
            <a:endParaRPr lang="en-US" sz="3200" dirty="0"/>
          </a:p>
        </p:txBody>
      </p:sp>
      <p:sp>
        <p:nvSpPr>
          <p:cNvPr id="3" name="Content Placeholder 2"/>
          <p:cNvSpPr>
            <a:spLocks noGrp="1"/>
          </p:cNvSpPr>
          <p:nvPr>
            <p:ph idx="1"/>
          </p:nvPr>
        </p:nvSpPr>
        <p:spPr>
          <a:xfrm>
            <a:off x="2514600" y="1090612"/>
            <a:ext cx="3657600" cy="5233988"/>
          </a:xfrm>
        </p:spPr>
        <p:txBody>
          <a:bodyPr/>
          <a:lstStyle/>
          <a:p>
            <a:pPr marL="0" indent="0">
              <a:buNone/>
            </a:pPr>
            <a:r>
              <a:rPr lang="en-US" sz="1800" b="1" dirty="0"/>
              <a:t>How to Maintain Morale</a:t>
            </a:r>
          </a:p>
          <a:p>
            <a:r>
              <a:rPr lang="en-US" sz="1800" i="1" dirty="0" smtClean="0"/>
              <a:t>Reassess</a:t>
            </a:r>
            <a:r>
              <a:rPr lang="en-US" sz="1800" i="1" dirty="0"/>
              <a:t>:</a:t>
            </a:r>
            <a:r>
              <a:rPr lang="en-US" sz="1800" dirty="0"/>
              <a:t> </a:t>
            </a:r>
            <a:r>
              <a:rPr lang="en-US" sz="1800" dirty="0" smtClean="0"/>
              <a:t>Don't </a:t>
            </a:r>
            <a:r>
              <a:rPr lang="en-US" sz="1800" dirty="0"/>
              <a:t>ignore or neglect morale. </a:t>
            </a:r>
            <a:endParaRPr lang="en-US" sz="1800" dirty="0" smtClean="0"/>
          </a:p>
          <a:p>
            <a:r>
              <a:rPr lang="en-US" sz="1800" dirty="0" smtClean="0"/>
              <a:t>Reassess </a:t>
            </a:r>
            <a:r>
              <a:rPr lang="en-US" sz="1800" dirty="0"/>
              <a:t>the morale level every day. </a:t>
            </a:r>
            <a:endParaRPr lang="en-US" sz="1800" dirty="0" smtClean="0"/>
          </a:p>
          <a:p>
            <a:r>
              <a:rPr lang="en-US" sz="1800" dirty="0" smtClean="0"/>
              <a:t>Find </a:t>
            </a:r>
            <a:r>
              <a:rPr lang="en-US" sz="1800" dirty="0"/>
              <a:t>a better morale booster than threats. </a:t>
            </a:r>
            <a:endParaRPr lang="en-US" sz="1800" dirty="0" smtClean="0"/>
          </a:p>
          <a:p>
            <a:r>
              <a:rPr lang="en-US" sz="1800" dirty="0" smtClean="0"/>
              <a:t>You </a:t>
            </a:r>
            <a:r>
              <a:rPr lang="en-US" sz="1800" dirty="0"/>
              <a:t>don't have to be the class clown, but you need to keep everybody (or yourself) going until you finally make it through your ordeal.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447800"/>
            <a:ext cx="2540000" cy="3048000"/>
          </a:xfrm>
          <a:prstGeom prst="rect">
            <a:avLst/>
          </a:prstGeom>
        </p:spPr>
      </p:pic>
    </p:spTree>
    <p:extLst>
      <p:ext uri="{BB962C8B-B14F-4D97-AF65-F5344CB8AC3E}">
        <p14:creationId xmlns:p14="http://schemas.microsoft.com/office/powerpoint/2010/main" val="2771629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4</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Describe the steps you would take to survive in the following exposure conditions: </a:t>
            </a:r>
          </a:p>
          <a:p>
            <a:pPr marL="800100" lvl="1" indent="-342900">
              <a:buFont typeface="+mj-lt"/>
              <a:buAutoNum type="alphaLcPeriod"/>
            </a:pPr>
            <a:r>
              <a:rPr lang="en-US" sz="1800" dirty="0"/>
              <a:t>Cold and snowy</a:t>
            </a:r>
          </a:p>
          <a:p>
            <a:pPr marL="800100" lvl="1" indent="-342900">
              <a:buFont typeface="+mj-lt"/>
              <a:buAutoNum type="alphaLcPeriod"/>
            </a:pPr>
            <a:r>
              <a:rPr lang="en-US" sz="1800" dirty="0"/>
              <a:t>Wet</a:t>
            </a:r>
          </a:p>
          <a:p>
            <a:pPr marL="800100" lvl="1" indent="-342900">
              <a:buFont typeface="+mj-lt"/>
              <a:buAutoNum type="alphaLcPeriod"/>
            </a:pPr>
            <a:r>
              <a:rPr lang="en-US" sz="1800" dirty="0"/>
              <a:t>Hot and dry</a:t>
            </a:r>
          </a:p>
          <a:p>
            <a:pPr marL="800100" lvl="1" indent="-342900">
              <a:buFont typeface="+mj-lt"/>
              <a:buAutoNum type="alphaLcPeriod"/>
            </a:pPr>
            <a:r>
              <a:rPr lang="en-US" sz="1800" dirty="0"/>
              <a:t>Windy</a:t>
            </a:r>
          </a:p>
          <a:p>
            <a:pPr marL="800100" lvl="1" indent="-342900">
              <a:buFont typeface="+mj-lt"/>
              <a:buAutoNum type="alphaLcPeriod"/>
            </a:pPr>
            <a:r>
              <a:rPr lang="en-US" sz="1800" dirty="0"/>
              <a:t>At or on the water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3500857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4a. Surviving Cold and Snow </a:t>
            </a:r>
            <a:endParaRPr lang="en-US" sz="3200" dirty="0"/>
          </a:p>
        </p:txBody>
      </p:sp>
      <p:sp>
        <p:nvSpPr>
          <p:cNvPr id="3" name="Content Placeholder 2"/>
          <p:cNvSpPr>
            <a:spLocks noGrp="1"/>
          </p:cNvSpPr>
          <p:nvPr>
            <p:ph idx="1"/>
          </p:nvPr>
        </p:nvSpPr>
        <p:spPr>
          <a:xfrm>
            <a:off x="2362200" y="1143000"/>
            <a:ext cx="6477000" cy="5181600"/>
          </a:xfrm>
        </p:spPr>
        <p:txBody>
          <a:bodyPr/>
          <a:lstStyle/>
          <a:p>
            <a:r>
              <a:rPr lang="en-US" sz="1800" dirty="0"/>
              <a:t>Cold weather brings with it the very real danger of hypothermia</a:t>
            </a:r>
            <a:r>
              <a:rPr lang="en-US" sz="1800" dirty="0" smtClean="0"/>
              <a:t>. </a:t>
            </a:r>
          </a:p>
          <a:p>
            <a:r>
              <a:rPr lang="en-US" sz="1800" dirty="0" smtClean="0"/>
              <a:t>The </a:t>
            </a:r>
            <a:r>
              <a:rPr lang="en-US" sz="1800" dirty="0"/>
              <a:t>temperature does not need to be all that low </a:t>
            </a:r>
            <a:r>
              <a:rPr lang="en-US" sz="1800" dirty="0" smtClean="0"/>
              <a:t>for hypothermia </a:t>
            </a:r>
            <a:r>
              <a:rPr lang="en-US" sz="1800" dirty="0"/>
              <a:t>to be a concern. </a:t>
            </a:r>
            <a:r>
              <a:rPr lang="en-US" sz="1800" dirty="0" smtClean="0"/>
              <a:t> </a:t>
            </a:r>
          </a:p>
          <a:p>
            <a:r>
              <a:rPr lang="en-US" sz="1800" b="1" dirty="0" smtClean="0"/>
              <a:t>Do </a:t>
            </a:r>
            <a:r>
              <a:rPr lang="en-US" sz="1800" b="1" dirty="0"/>
              <a:t>all you can to keep yourself warm and dry. </a:t>
            </a:r>
            <a:endParaRPr lang="en-US" sz="1800" b="1" dirty="0" smtClean="0"/>
          </a:p>
          <a:p>
            <a:r>
              <a:rPr lang="en-US" sz="1800" dirty="0" smtClean="0"/>
              <a:t>Watch those around </a:t>
            </a:r>
            <a:r>
              <a:rPr lang="en-US" sz="1800" dirty="0"/>
              <a:t>you for signs that they are becoming chilled. </a:t>
            </a:r>
            <a:endParaRPr lang="en-US" sz="1800" dirty="0" smtClean="0"/>
          </a:p>
        </p:txBody>
      </p:sp>
      <p:pic>
        <p:nvPicPr>
          <p:cNvPr id="5" name="Picture 4"/>
          <p:cNvPicPr>
            <a:picLocks noChangeAspect="1"/>
          </p:cNvPicPr>
          <p:nvPr/>
        </p:nvPicPr>
        <p:blipFill>
          <a:blip r:embed="rId2"/>
          <a:stretch>
            <a:fillRect/>
          </a:stretch>
        </p:blipFill>
        <p:spPr>
          <a:xfrm>
            <a:off x="2971800" y="3505200"/>
            <a:ext cx="4572000" cy="2743200"/>
          </a:xfrm>
          <a:prstGeom prst="rect">
            <a:avLst/>
          </a:prstGeom>
        </p:spPr>
      </p:pic>
    </p:spTree>
    <p:extLst>
      <p:ext uri="{BB962C8B-B14F-4D97-AF65-F5344CB8AC3E}">
        <p14:creationId xmlns:p14="http://schemas.microsoft.com/office/powerpoint/2010/main" val="134094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1</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Do the following:</a:t>
            </a:r>
          </a:p>
          <a:p>
            <a:pPr marL="800100" lvl="1" indent="-342900">
              <a:buFont typeface="+mj-lt"/>
              <a:buAutoNum type="alphaLcPeriod"/>
            </a:pPr>
            <a:r>
              <a:rPr lang="en-US" sz="1800" dirty="0"/>
              <a:t>Explain to your counselor the hazards you are most likely to encounter while participating in wilderness survival activities, and what you should do to anticipate, help prevent, mitigate, or lessen these hazards.</a:t>
            </a:r>
          </a:p>
          <a:p>
            <a:pPr marL="800100" lvl="1" indent="-342900">
              <a:buFont typeface="+mj-lt"/>
              <a:buAutoNum type="alphaLcPeriod"/>
            </a:pPr>
            <a:r>
              <a:rPr lang="en-US" sz="1800" dirty="0"/>
              <a:t>Show that you know first aid for and how to prevent injuries or illnesses likely to occur in backcountry settings, including hypothermia, heat reactions, frostbite, dehydration, blisters, insect stings, tick bites, and snakebites</a:t>
            </a:r>
            <a:r>
              <a:rPr lang="en-US" sz="1800" dirty="0" smtClean="0"/>
              <a:t>.</a:t>
            </a: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4128929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4a. Surviving Cold and Snow </a:t>
            </a:r>
            <a:endParaRPr lang="en-US" sz="3200" dirty="0"/>
          </a:p>
        </p:txBody>
      </p:sp>
      <p:sp>
        <p:nvSpPr>
          <p:cNvPr id="3" name="Content Placeholder 2"/>
          <p:cNvSpPr>
            <a:spLocks noGrp="1"/>
          </p:cNvSpPr>
          <p:nvPr>
            <p:ph idx="1"/>
          </p:nvPr>
        </p:nvSpPr>
        <p:spPr>
          <a:xfrm>
            <a:off x="2324100" y="3733800"/>
            <a:ext cx="6477000" cy="2743200"/>
          </a:xfrm>
        </p:spPr>
        <p:txBody>
          <a:bodyPr/>
          <a:lstStyle/>
          <a:p>
            <a:r>
              <a:rPr lang="en-US" sz="1800" dirty="0" smtClean="0"/>
              <a:t>Take steps to </a:t>
            </a:r>
            <a:r>
              <a:rPr lang="en-US" sz="1800" dirty="0"/>
              <a:t>find shelter and, if possible, to light a </a:t>
            </a:r>
            <a:r>
              <a:rPr lang="en-US" sz="1800" dirty="0" smtClean="0"/>
              <a:t>fire. </a:t>
            </a:r>
          </a:p>
          <a:p>
            <a:r>
              <a:rPr lang="en-US" sz="1800" dirty="0" smtClean="0"/>
              <a:t>Snow </a:t>
            </a:r>
            <a:r>
              <a:rPr lang="en-US" sz="1800" dirty="0"/>
              <a:t>can be an effective resource </a:t>
            </a:r>
            <a:r>
              <a:rPr lang="en-US" sz="1800" dirty="0" smtClean="0"/>
              <a:t>for building </a:t>
            </a:r>
            <a:r>
              <a:rPr lang="en-US" sz="1800" dirty="0"/>
              <a:t>a shelter. It may be as simple as a depression dug </a:t>
            </a:r>
            <a:r>
              <a:rPr lang="en-US" sz="1800" dirty="0" smtClean="0"/>
              <a:t>into a </a:t>
            </a:r>
            <a:r>
              <a:rPr lang="en-US" sz="1800" dirty="0"/>
              <a:t>snowbank so that you can get out of the wind. With </a:t>
            </a:r>
            <a:r>
              <a:rPr lang="en-US" sz="1800" dirty="0" smtClean="0"/>
              <a:t>more time </a:t>
            </a:r>
            <a:r>
              <a:rPr lang="en-US" sz="1800" dirty="0"/>
              <a:t>and energy, you might dig a snow cave or construct a </a:t>
            </a:r>
            <a:r>
              <a:rPr lang="en-US" sz="1800" dirty="0" smtClean="0"/>
              <a:t>snow trench </a:t>
            </a:r>
            <a:r>
              <a:rPr lang="en-US" sz="1800" dirty="0"/>
              <a:t>to create a shelter that will insulate you from the </a:t>
            </a:r>
            <a:r>
              <a:rPr lang="en-US" sz="1800" dirty="0" smtClean="0"/>
              <a:t>cold.</a:t>
            </a:r>
          </a:p>
          <a:p>
            <a:r>
              <a:rPr lang="en-US" sz="1800" dirty="0"/>
              <a:t>Be sure to drink plenty of fluids even though you </a:t>
            </a:r>
            <a:r>
              <a:rPr lang="en-US" sz="1800" dirty="0" smtClean="0"/>
              <a:t>might not </a:t>
            </a:r>
            <a:r>
              <a:rPr lang="en-US" sz="1800" dirty="0"/>
              <a:t>feel thirsty</a:t>
            </a:r>
            <a:r>
              <a:rPr lang="en-US" sz="1800" dirty="0" smtClean="0"/>
              <a:t>. </a:t>
            </a:r>
            <a:r>
              <a:rPr lang="en-US" sz="1800" dirty="0"/>
              <a:t>Melt snow over a stove or campfire.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070037"/>
            <a:ext cx="3581400" cy="2487083"/>
          </a:xfrm>
          <a:prstGeom prst="rect">
            <a:avLst/>
          </a:prstGeom>
        </p:spPr>
      </p:pic>
    </p:spTree>
    <p:extLst>
      <p:ext uri="{BB962C8B-B14F-4D97-AF65-F5344CB8AC3E}">
        <p14:creationId xmlns:p14="http://schemas.microsoft.com/office/powerpoint/2010/main" val="2255218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4b. </a:t>
            </a:r>
            <a:r>
              <a:rPr lang="en-US" sz="3200" dirty="0" smtClean="0"/>
              <a:t>Surviving Wet Conditions</a:t>
            </a:r>
            <a:endParaRPr lang="en-US" sz="3200" dirty="0"/>
          </a:p>
        </p:txBody>
      </p:sp>
      <p:sp>
        <p:nvSpPr>
          <p:cNvPr id="3" name="Content Placeholder 2"/>
          <p:cNvSpPr>
            <a:spLocks noGrp="1"/>
          </p:cNvSpPr>
          <p:nvPr>
            <p:ph idx="1"/>
          </p:nvPr>
        </p:nvSpPr>
        <p:spPr>
          <a:xfrm>
            <a:off x="4114800" y="1038225"/>
            <a:ext cx="4724400" cy="5819775"/>
          </a:xfrm>
        </p:spPr>
        <p:txBody>
          <a:bodyPr/>
          <a:lstStyle/>
          <a:p>
            <a:r>
              <a:rPr lang="en-US" sz="1800" dirty="0"/>
              <a:t>While forests can offer an abundance of materials for </a:t>
            </a:r>
            <a:r>
              <a:rPr lang="en-US" sz="1800" dirty="0" smtClean="0"/>
              <a:t>making shelters </a:t>
            </a:r>
            <a:r>
              <a:rPr lang="en-US" sz="1800" dirty="0"/>
              <a:t>and building campfires, they can also be </a:t>
            </a:r>
            <a:r>
              <a:rPr lang="en-US" sz="1800" dirty="0" smtClean="0"/>
              <a:t>challenging, especially </a:t>
            </a:r>
            <a:r>
              <a:rPr lang="en-US" sz="1800" dirty="0"/>
              <a:t>if the weather is wet. The shade of a forest floor </a:t>
            </a:r>
            <a:r>
              <a:rPr lang="en-US" sz="1800" dirty="0" smtClean="0"/>
              <a:t>can feel </a:t>
            </a:r>
            <a:r>
              <a:rPr lang="en-US" sz="1800" dirty="0"/>
              <a:t>chilly, and dampness can make it seem even colder. </a:t>
            </a:r>
            <a:endParaRPr lang="en-US" sz="1800" dirty="0" smtClean="0"/>
          </a:p>
          <a:p>
            <a:r>
              <a:rPr lang="en-US" sz="1800" dirty="0" smtClean="0"/>
              <a:t>As </a:t>
            </a:r>
            <a:r>
              <a:rPr lang="en-US" sz="1800" dirty="0" smtClean="0"/>
              <a:t>in other </a:t>
            </a:r>
            <a:r>
              <a:rPr lang="en-US" sz="1800" dirty="0"/>
              <a:t>settings, do what you must to keep yourself and </a:t>
            </a:r>
            <a:r>
              <a:rPr lang="en-US" sz="1800" dirty="0" smtClean="0"/>
              <a:t>others dry </a:t>
            </a:r>
            <a:r>
              <a:rPr lang="en-US" sz="1800" dirty="0"/>
              <a:t>and warm, and be on guard against </a:t>
            </a:r>
            <a:r>
              <a:rPr lang="en-US" sz="1800" dirty="0" smtClean="0"/>
              <a:t>hypothermia. </a:t>
            </a:r>
            <a:endParaRPr lang="en-US" sz="1800" dirty="0" smtClean="0"/>
          </a:p>
          <a:p>
            <a:r>
              <a:rPr lang="en-US" sz="1800" dirty="0" smtClean="0"/>
              <a:t>Dense </a:t>
            </a:r>
            <a:r>
              <a:rPr lang="en-US" sz="1800" dirty="0"/>
              <a:t>forests can make signaling to rescuers difficult. </a:t>
            </a:r>
            <a:r>
              <a:rPr lang="en-US" sz="1800" dirty="0" smtClean="0"/>
              <a:t>You might </a:t>
            </a:r>
            <a:r>
              <a:rPr lang="en-US" sz="1800" dirty="0"/>
              <a:t>need to move a short distance to a meadow, </a:t>
            </a:r>
            <a:r>
              <a:rPr lang="en-US" sz="1800" dirty="0" smtClean="0"/>
              <a:t>stream bank</a:t>
            </a:r>
            <a:r>
              <a:rPr lang="en-US" sz="1800" dirty="0"/>
              <a:t>, or other open area visible from an aircraft. </a:t>
            </a:r>
            <a:endParaRPr lang="en-US" sz="1800" dirty="0" smtClean="0"/>
          </a:p>
          <a:p>
            <a:r>
              <a:rPr lang="en-US" sz="1800" dirty="0" smtClean="0"/>
              <a:t>Consider </a:t>
            </a:r>
            <a:r>
              <a:rPr lang="en-US" sz="1800" dirty="0" smtClean="0"/>
              <a:t>your options </a:t>
            </a:r>
            <a:r>
              <a:rPr lang="en-US" sz="1800" dirty="0"/>
              <a:t>carefully, though, before changing locations. Mark </a:t>
            </a:r>
            <a:r>
              <a:rPr lang="en-US" sz="1800" dirty="0" smtClean="0"/>
              <a:t>your route </a:t>
            </a:r>
            <a:r>
              <a:rPr lang="en-US" sz="1800" dirty="0"/>
              <a:t>clearly in case you need to find your way back.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143000"/>
            <a:ext cx="3733800" cy="2494178"/>
          </a:xfrm>
          <a:prstGeom prst="rect">
            <a:avLst/>
          </a:prstGeom>
        </p:spPr>
      </p:pic>
    </p:spTree>
    <p:extLst>
      <p:ext uri="{BB962C8B-B14F-4D97-AF65-F5344CB8AC3E}">
        <p14:creationId xmlns:p14="http://schemas.microsoft.com/office/powerpoint/2010/main" val="1935447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4c. </a:t>
            </a:r>
            <a:r>
              <a:rPr lang="en-US" sz="3200" dirty="0" smtClean="0"/>
              <a:t>Surviving Hot and Dry</a:t>
            </a:r>
            <a:endParaRPr lang="en-US" sz="3200" dirty="0"/>
          </a:p>
        </p:txBody>
      </p:sp>
      <p:sp>
        <p:nvSpPr>
          <p:cNvPr id="3" name="Content Placeholder 2"/>
          <p:cNvSpPr>
            <a:spLocks noGrp="1"/>
          </p:cNvSpPr>
          <p:nvPr>
            <p:ph idx="1"/>
          </p:nvPr>
        </p:nvSpPr>
        <p:spPr>
          <a:xfrm>
            <a:off x="2324100" y="3505200"/>
            <a:ext cx="6477000" cy="3124200"/>
          </a:xfrm>
        </p:spPr>
        <p:txBody>
          <a:bodyPr/>
          <a:lstStyle/>
          <a:p>
            <a:r>
              <a:rPr lang="en-US" sz="1800" dirty="0"/>
              <a:t>While the greatest challenge of </a:t>
            </a:r>
            <a:r>
              <a:rPr lang="en-US" sz="1800" dirty="0" smtClean="0"/>
              <a:t>desert survival </a:t>
            </a:r>
            <a:r>
              <a:rPr lang="en-US" sz="1800" dirty="0"/>
              <a:t>might be staying cool </a:t>
            </a:r>
            <a:r>
              <a:rPr lang="en-US" sz="1800" dirty="0" smtClean="0"/>
              <a:t>during the </a:t>
            </a:r>
            <a:r>
              <a:rPr lang="en-US" sz="1800" dirty="0"/>
              <a:t>day, nights are sometimes </a:t>
            </a:r>
            <a:r>
              <a:rPr lang="en-US" sz="1800" dirty="0" smtClean="0"/>
              <a:t>cold enough </a:t>
            </a:r>
            <a:r>
              <a:rPr lang="en-US" sz="1800" dirty="0"/>
              <a:t>in arid regions for you to </a:t>
            </a:r>
            <a:r>
              <a:rPr lang="en-US" sz="1800" dirty="0" smtClean="0"/>
              <a:t>need clothing</a:t>
            </a:r>
            <a:r>
              <a:rPr lang="en-US" sz="1800" dirty="0"/>
              <a:t>, shelter, and perhaps a fire </a:t>
            </a:r>
            <a:r>
              <a:rPr lang="en-US" sz="1800" dirty="0" smtClean="0"/>
              <a:t>to keep </a:t>
            </a:r>
            <a:r>
              <a:rPr lang="en-US" sz="1800" dirty="0"/>
              <a:t>warm. </a:t>
            </a:r>
            <a:endParaRPr lang="en-US" sz="1800" dirty="0" smtClean="0"/>
          </a:p>
          <a:p>
            <a:r>
              <a:rPr lang="en-US" sz="1800" dirty="0" smtClean="0"/>
              <a:t>Rest </a:t>
            </a:r>
            <a:r>
              <a:rPr lang="en-US" sz="1800" dirty="0"/>
              <a:t>in a high, shady </a:t>
            </a:r>
            <a:r>
              <a:rPr lang="en-US" sz="1800" dirty="0" smtClean="0"/>
              <a:t>spot during </a:t>
            </a:r>
            <a:r>
              <a:rPr lang="en-US" sz="1800" dirty="0"/>
              <a:t>the day, then complete </a:t>
            </a:r>
            <a:r>
              <a:rPr lang="en-US" sz="1800" dirty="0" smtClean="0"/>
              <a:t>necessary activities </a:t>
            </a:r>
            <a:r>
              <a:rPr lang="en-US" sz="1800" dirty="0"/>
              <a:t>in the cool of the </a:t>
            </a:r>
            <a:r>
              <a:rPr lang="en-US" sz="1800" dirty="0" smtClean="0"/>
              <a:t>evening or </a:t>
            </a:r>
            <a:r>
              <a:rPr lang="en-US" sz="1800" dirty="0"/>
              <a:t>early morning. </a:t>
            </a:r>
            <a:endParaRPr lang="en-US" sz="1800" dirty="0" smtClean="0"/>
          </a:p>
          <a:p>
            <a:r>
              <a:rPr lang="en-US" sz="1800" dirty="0" smtClean="0"/>
              <a:t>Wear </a:t>
            </a:r>
            <a:r>
              <a:rPr lang="en-US" sz="1800" dirty="0"/>
              <a:t>sun </a:t>
            </a:r>
            <a:r>
              <a:rPr lang="en-US" sz="1800" dirty="0" smtClean="0"/>
              <a:t>protection if </a:t>
            </a:r>
            <a:r>
              <a:rPr lang="en-US" sz="1800" dirty="0"/>
              <a:t>you have it, including long </a:t>
            </a:r>
            <a:r>
              <a:rPr lang="en-US" sz="1800" dirty="0" smtClean="0"/>
              <a:t>sleeves and </a:t>
            </a:r>
            <a:r>
              <a:rPr lang="en-US" sz="1800" dirty="0"/>
              <a:t>a hat. A hat or some type of </a:t>
            </a:r>
            <a:r>
              <a:rPr lang="en-US" sz="1800" dirty="0" smtClean="0"/>
              <a:t>head cover </a:t>
            </a:r>
            <a:r>
              <a:rPr lang="en-US" sz="1800" dirty="0"/>
              <a:t>will help beat the heat, too.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875" y="1038225"/>
            <a:ext cx="4743450" cy="2371725"/>
          </a:xfrm>
          <a:prstGeom prst="rect">
            <a:avLst/>
          </a:prstGeom>
        </p:spPr>
      </p:pic>
    </p:spTree>
    <p:extLst>
      <p:ext uri="{BB962C8B-B14F-4D97-AF65-F5344CB8AC3E}">
        <p14:creationId xmlns:p14="http://schemas.microsoft.com/office/powerpoint/2010/main" val="774066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4d. </a:t>
            </a:r>
            <a:r>
              <a:rPr lang="en-US" sz="3200" dirty="0" smtClean="0"/>
              <a:t>Surviving Windy Conditions</a:t>
            </a:r>
            <a:endParaRPr lang="en-US" sz="3200" dirty="0"/>
          </a:p>
        </p:txBody>
      </p:sp>
      <p:sp>
        <p:nvSpPr>
          <p:cNvPr id="3" name="Content Placeholder 2"/>
          <p:cNvSpPr>
            <a:spLocks noGrp="1"/>
          </p:cNvSpPr>
          <p:nvPr>
            <p:ph idx="1"/>
          </p:nvPr>
        </p:nvSpPr>
        <p:spPr>
          <a:xfrm>
            <a:off x="2971800" y="1143000"/>
            <a:ext cx="5867400" cy="5181600"/>
          </a:xfrm>
        </p:spPr>
        <p:txBody>
          <a:bodyPr/>
          <a:lstStyle/>
          <a:p>
            <a:r>
              <a:rPr lang="en-US" sz="1800" dirty="0"/>
              <a:t>Wind can make other challenges more difficult to overcome. </a:t>
            </a:r>
            <a:endParaRPr lang="en-US" sz="1800" dirty="0" smtClean="0"/>
          </a:p>
          <a:p>
            <a:pPr lvl="1"/>
            <a:r>
              <a:rPr lang="en-US" sz="1600" dirty="0" smtClean="0"/>
              <a:t>In </a:t>
            </a:r>
            <a:r>
              <a:rPr lang="en-US" sz="1600" dirty="0" smtClean="0"/>
              <a:t>hot </a:t>
            </a:r>
            <a:r>
              <a:rPr lang="en-US" sz="1600" dirty="0"/>
              <a:t>weather, a wind might help keep you cooler, but it can </a:t>
            </a:r>
            <a:r>
              <a:rPr lang="en-US" sz="1600" dirty="0" smtClean="0"/>
              <a:t>also sap </a:t>
            </a:r>
            <a:r>
              <a:rPr lang="en-US" sz="1600" dirty="0"/>
              <a:t>away moisture and cause you to need to drink water </a:t>
            </a:r>
            <a:r>
              <a:rPr lang="en-US" sz="1600" dirty="0" smtClean="0"/>
              <a:t>more often</a:t>
            </a:r>
            <a:r>
              <a:rPr lang="en-US" sz="1600" dirty="0"/>
              <a:t>. </a:t>
            </a:r>
            <a:endParaRPr lang="en-US" sz="1600" dirty="0" smtClean="0"/>
          </a:p>
          <a:p>
            <a:pPr lvl="1"/>
            <a:r>
              <a:rPr lang="en-US" sz="1600" dirty="0" smtClean="0"/>
              <a:t>In </a:t>
            </a:r>
            <a:r>
              <a:rPr lang="en-US" sz="1600" dirty="0"/>
              <a:t>cold weather, wind can blow warm air away </a:t>
            </a:r>
            <a:r>
              <a:rPr lang="en-US" sz="1600" dirty="0" smtClean="0"/>
              <a:t>from your </a:t>
            </a:r>
            <a:r>
              <a:rPr lang="en-US" sz="1600" dirty="0"/>
              <a:t>body and cause the temperature to seem colder </a:t>
            </a:r>
            <a:r>
              <a:rPr lang="en-US" sz="1600" dirty="0" smtClean="0"/>
              <a:t>than what </a:t>
            </a:r>
            <a:r>
              <a:rPr lang="en-US" sz="1600" dirty="0"/>
              <a:t>is indicated on a thermometer. </a:t>
            </a:r>
            <a:endParaRPr lang="en-US" sz="1600" dirty="0" smtClean="0"/>
          </a:p>
          <a:p>
            <a:pPr lvl="1"/>
            <a:r>
              <a:rPr lang="en-US" sz="1600" dirty="0" smtClean="0"/>
              <a:t>A </a:t>
            </a:r>
            <a:r>
              <a:rPr lang="en-US" sz="1600" dirty="0"/>
              <a:t>steady wind can </a:t>
            </a:r>
            <a:r>
              <a:rPr lang="en-US" sz="1600" dirty="0" smtClean="0"/>
              <a:t>be exhausting </a:t>
            </a:r>
            <a:r>
              <a:rPr lang="en-US" sz="1600" dirty="0"/>
              <a:t>as it hammers away at your energy and </a:t>
            </a:r>
            <a:r>
              <a:rPr lang="en-US" sz="1600" dirty="0" smtClean="0"/>
              <a:t>morale. </a:t>
            </a:r>
            <a:endParaRPr lang="en-US" sz="1600" dirty="0" smtClean="0"/>
          </a:p>
          <a:p>
            <a:pPr lvl="1"/>
            <a:r>
              <a:rPr lang="en-US" sz="1600" dirty="0" smtClean="0"/>
              <a:t>Protect </a:t>
            </a:r>
            <a:r>
              <a:rPr lang="en-US" sz="1600" dirty="0"/>
              <a:t>yourself from the wind by wearing a </a:t>
            </a:r>
            <a:r>
              <a:rPr lang="en-US" sz="1600" dirty="0" smtClean="0"/>
              <a:t>windproof outer </a:t>
            </a:r>
            <a:r>
              <a:rPr lang="en-US" sz="1600" dirty="0"/>
              <a:t>layer—a jacket, rain gear, or </a:t>
            </a:r>
            <a:r>
              <a:rPr lang="en-US" sz="1600" dirty="0" smtClean="0"/>
              <a:t>even a </a:t>
            </a:r>
            <a:r>
              <a:rPr lang="en-US" sz="1600" dirty="0"/>
              <a:t>tarp or tent rain fly. Seek </a:t>
            </a:r>
            <a:r>
              <a:rPr lang="en-US" sz="1600" dirty="0" smtClean="0"/>
              <a:t>shelter on </a:t>
            </a:r>
            <a:r>
              <a:rPr lang="en-US" sz="1600" dirty="0"/>
              <a:t>the calm side of a boulder </a:t>
            </a:r>
            <a:r>
              <a:rPr lang="en-US" sz="1600" dirty="0" smtClean="0"/>
              <a:t>or large </a:t>
            </a:r>
            <a:r>
              <a:rPr lang="en-US" sz="1600" dirty="0"/>
              <a:t>tree. </a:t>
            </a:r>
            <a:endParaRPr lang="en-US" sz="1600" dirty="0" smtClean="0"/>
          </a:p>
          <a:p>
            <a:pPr lvl="1"/>
            <a:r>
              <a:rPr lang="en-US" sz="1600" dirty="0" smtClean="0"/>
              <a:t>If </a:t>
            </a:r>
            <a:r>
              <a:rPr lang="en-US" sz="1600" dirty="0"/>
              <a:t>the weather </a:t>
            </a:r>
            <a:r>
              <a:rPr lang="en-US" sz="1600" dirty="0" smtClean="0"/>
              <a:t>is chilly </a:t>
            </a:r>
            <a:r>
              <a:rPr lang="en-US" sz="1600" dirty="0"/>
              <a:t>or cold, watch </a:t>
            </a:r>
            <a:r>
              <a:rPr lang="en-US" sz="1600" dirty="0" smtClean="0"/>
              <a:t>for any </a:t>
            </a:r>
            <a:r>
              <a:rPr lang="en-US" sz="1600" dirty="0"/>
              <a:t>signs of hypothermia.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429000"/>
            <a:ext cx="3084557" cy="2057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90" y="1643063"/>
            <a:ext cx="3081867" cy="1733550"/>
          </a:xfrm>
          <a:prstGeom prst="rect">
            <a:avLst/>
          </a:prstGeom>
        </p:spPr>
      </p:pic>
    </p:spTree>
    <p:extLst>
      <p:ext uri="{BB962C8B-B14F-4D97-AF65-F5344CB8AC3E}">
        <p14:creationId xmlns:p14="http://schemas.microsoft.com/office/powerpoint/2010/main" val="3753571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4e. </a:t>
            </a:r>
            <a:r>
              <a:rPr lang="en-US" sz="3200" dirty="0" smtClean="0"/>
              <a:t>Surviving At or On the Water</a:t>
            </a:r>
            <a:endParaRPr lang="en-US" sz="3200" dirty="0"/>
          </a:p>
        </p:txBody>
      </p:sp>
      <p:sp>
        <p:nvSpPr>
          <p:cNvPr id="3" name="Content Placeholder 2"/>
          <p:cNvSpPr>
            <a:spLocks noGrp="1"/>
          </p:cNvSpPr>
          <p:nvPr>
            <p:ph idx="1"/>
          </p:nvPr>
        </p:nvSpPr>
        <p:spPr>
          <a:xfrm>
            <a:off x="4648200" y="1219200"/>
            <a:ext cx="4267200" cy="5410200"/>
          </a:xfrm>
        </p:spPr>
        <p:txBody>
          <a:bodyPr/>
          <a:lstStyle/>
          <a:p>
            <a:r>
              <a:rPr lang="en-US" sz="1800" dirty="0"/>
              <a:t>Emergencies on water often begin when a watercraft capsizes or when someone falls from shore or from a </a:t>
            </a:r>
            <a:r>
              <a:rPr lang="en-US" sz="1800" dirty="0" smtClean="0"/>
              <a:t>boat. </a:t>
            </a:r>
          </a:p>
          <a:p>
            <a:r>
              <a:rPr lang="en-US" sz="1800" dirty="0" smtClean="0"/>
              <a:t>The </a:t>
            </a:r>
            <a:r>
              <a:rPr lang="en-US" sz="1800" dirty="0"/>
              <a:t>first concern is to protect those in the water from drowning. </a:t>
            </a:r>
            <a:endParaRPr lang="en-US" sz="1800" dirty="0" smtClean="0"/>
          </a:p>
          <a:p>
            <a:r>
              <a:rPr lang="en-US" sz="1800" dirty="0" smtClean="0"/>
              <a:t>They </a:t>
            </a:r>
            <a:r>
              <a:rPr lang="en-US" sz="1800" dirty="0"/>
              <a:t>will need to get to dry land, get back into their watercraft, or stay afloat until help arrives. </a:t>
            </a:r>
            <a:endParaRPr lang="en-US" sz="1800" dirty="0" smtClean="0"/>
          </a:p>
          <a:p>
            <a:r>
              <a:rPr lang="en-US" sz="1800" dirty="0" smtClean="0"/>
              <a:t>If </a:t>
            </a:r>
            <a:r>
              <a:rPr lang="en-US" sz="1800" dirty="0"/>
              <a:t>you are in cold water very near the shore, get everyone out of the </a:t>
            </a:r>
            <a:r>
              <a:rPr lang="en-US" sz="1800" dirty="0" smtClean="0"/>
              <a:t>water as </a:t>
            </a:r>
            <a:r>
              <a:rPr lang="en-US" sz="1800" dirty="0"/>
              <a:t>soon as possible to help avoid hypothermia.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915"/>
          <a:stretch/>
        </p:blipFill>
        <p:spPr>
          <a:xfrm>
            <a:off x="400411" y="1295400"/>
            <a:ext cx="4064820" cy="2895600"/>
          </a:xfrm>
          <a:prstGeom prst="rect">
            <a:avLst/>
          </a:prstGeom>
        </p:spPr>
      </p:pic>
    </p:spTree>
    <p:extLst>
      <p:ext uri="{BB962C8B-B14F-4D97-AF65-F5344CB8AC3E}">
        <p14:creationId xmlns:p14="http://schemas.microsoft.com/office/powerpoint/2010/main" val="757287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4e. </a:t>
            </a:r>
            <a:r>
              <a:rPr lang="en-US" sz="3200" dirty="0" smtClean="0"/>
              <a:t>Surviving At or On the Water</a:t>
            </a:r>
            <a:endParaRPr lang="en-US" sz="3200" dirty="0"/>
          </a:p>
        </p:txBody>
      </p:sp>
      <p:sp>
        <p:nvSpPr>
          <p:cNvPr id="3" name="Content Placeholder 2"/>
          <p:cNvSpPr>
            <a:spLocks noGrp="1"/>
          </p:cNvSpPr>
          <p:nvPr>
            <p:ph idx="1"/>
          </p:nvPr>
        </p:nvSpPr>
        <p:spPr>
          <a:xfrm>
            <a:off x="3962400" y="1143000"/>
            <a:ext cx="4953000" cy="5181600"/>
          </a:xfrm>
        </p:spPr>
        <p:txBody>
          <a:bodyPr/>
          <a:lstStyle/>
          <a:p>
            <a:r>
              <a:rPr lang="en-US" sz="1800" dirty="0" smtClean="0"/>
              <a:t>If </a:t>
            </a:r>
            <a:r>
              <a:rPr lang="en-US" sz="1800" dirty="0"/>
              <a:t>you capsize far from shore, try to get as much of your body out of the water as possible by climbing on </a:t>
            </a:r>
            <a:r>
              <a:rPr lang="en-US" sz="1800" dirty="0" smtClean="0"/>
              <a:t>the capsized </a:t>
            </a:r>
            <a:r>
              <a:rPr lang="en-US" sz="1800" dirty="0"/>
              <a:t>craft. </a:t>
            </a:r>
            <a:endParaRPr lang="en-US" sz="1800" dirty="0" smtClean="0"/>
          </a:p>
          <a:p>
            <a:r>
              <a:rPr lang="en-US" sz="1800" dirty="0" smtClean="0"/>
              <a:t>If </a:t>
            </a:r>
            <a:r>
              <a:rPr lang="en-US" sz="1800" dirty="0"/>
              <a:t>that is not possible, conserve energy </a:t>
            </a:r>
            <a:r>
              <a:rPr lang="en-US" sz="1800" dirty="0" smtClean="0"/>
              <a:t>and body heat by floating with your personal flotation device and clothing </a:t>
            </a:r>
            <a:r>
              <a:rPr lang="en-US" sz="1800" dirty="0"/>
              <a:t>on, your head positioned so that you can breathe, </a:t>
            </a:r>
            <a:r>
              <a:rPr lang="en-US" sz="1800" dirty="0" smtClean="0"/>
              <a:t>and </a:t>
            </a:r>
            <a:r>
              <a:rPr lang="en-US" sz="1800" dirty="0"/>
              <a:t>your legs drawn up close to your trunk. </a:t>
            </a:r>
            <a:endParaRPr lang="en-US" sz="1800" dirty="0" smtClean="0"/>
          </a:p>
          <a:p>
            <a:r>
              <a:rPr lang="en-US" sz="1800" dirty="0" smtClean="0"/>
              <a:t>Huddle </a:t>
            </a:r>
            <a:r>
              <a:rPr lang="en-US" sz="1800" dirty="0"/>
              <a:t>together </a:t>
            </a:r>
            <a:r>
              <a:rPr lang="en-US" sz="1800" dirty="0" smtClean="0"/>
              <a:t>with </a:t>
            </a:r>
            <a:r>
              <a:rPr lang="en-US" sz="1800" dirty="0"/>
              <a:t>others if you are not alone. </a:t>
            </a:r>
            <a:endParaRPr lang="en-US" sz="1800" dirty="0" smtClean="0"/>
          </a:p>
          <a:p>
            <a:r>
              <a:rPr lang="en-US" sz="1800" dirty="0" smtClean="0"/>
              <a:t>A </a:t>
            </a:r>
            <a:r>
              <a:rPr lang="en-US" sz="1800" dirty="0"/>
              <a:t>capsized canoe, boat, or </a:t>
            </a:r>
            <a:r>
              <a:rPr lang="en-US" sz="1800" dirty="0" smtClean="0"/>
              <a:t>other </a:t>
            </a:r>
            <a:r>
              <a:rPr lang="en-US" sz="1800" dirty="0"/>
              <a:t>watercraft, even if damaged, might stay afloat. It is also </a:t>
            </a:r>
            <a:r>
              <a:rPr lang="en-US" sz="1800" dirty="0" smtClean="0"/>
              <a:t>more </a:t>
            </a:r>
            <a:r>
              <a:rPr lang="en-US" sz="1800" dirty="0"/>
              <a:t>visible than a person alone in the water. </a:t>
            </a:r>
            <a:endParaRPr lang="en-US" sz="1800" dirty="0" smtClean="0"/>
          </a:p>
          <a:p>
            <a:r>
              <a:rPr lang="en-US" sz="1800" dirty="0" smtClean="0"/>
              <a:t>Canoes </a:t>
            </a:r>
            <a:r>
              <a:rPr lang="en-US" sz="1800" dirty="0"/>
              <a:t>and small </a:t>
            </a:r>
            <a:r>
              <a:rPr lang="en-US" sz="1800" dirty="0" smtClean="0"/>
              <a:t>boats </a:t>
            </a:r>
            <a:r>
              <a:rPr lang="en-US" sz="1800" dirty="0"/>
              <a:t>can sometimes be righted, but don’t waste much energy </a:t>
            </a:r>
            <a:r>
              <a:rPr lang="en-US" sz="1800" dirty="0" smtClean="0"/>
              <a:t>in </a:t>
            </a:r>
            <a:r>
              <a:rPr lang="en-US" sz="1800" dirty="0"/>
              <a:t>the effort.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26" y="1219200"/>
            <a:ext cx="3706074" cy="19456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26" y="3327090"/>
            <a:ext cx="3706074" cy="2888987"/>
          </a:xfrm>
          <a:prstGeom prst="rect">
            <a:avLst/>
          </a:prstGeom>
        </p:spPr>
      </p:pic>
    </p:spTree>
    <p:extLst>
      <p:ext uri="{BB962C8B-B14F-4D97-AF65-F5344CB8AC3E}">
        <p14:creationId xmlns:p14="http://schemas.microsoft.com/office/powerpoint/2010/main" val="354319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4e. </a:t>
            </a:r>
            <a:r>
              <a:rPr lang="en-US" sz="3200" dirty="0" smtClean="0"/>
              <a:t>Surviving At or On the Water</a:t>
            </a:r>
            <a:endParaRPr lang="en-US" sz="3200" dirty="0"/>
          </a:p>
        </p:txBody>
      </p:sp>
      <p:sp>
        <p:nvSpPr>
          <p:cNvPr id="3" name="Content Placeholder 2"/>
          <p:cNvSpPr>
            <a:spLocks noGrp="1"/>
          </p:cNvSpPr>
          <p:nvPr>
            <p:ph idx="1"/>
          </p:nvPr>
        </p:nvSpPr>
        <p:spPr>
          <a:xfrm>
            <a:off x="2362200" y="1219200"/>
            <a:ext cx="6553200" cy="5105400"/>
          </a:xfrm>
        </p:spPr>
        <p:txBody>
          <a:bodyPr/>
          <a:lstStyle/>
          <a:p>
            <a:r>
              <a:rPr lang="en-US" sz="1800" dirty="0" smtClean="0"/>
              <a:t>When </a:t>
            </a:r>
            <a:r>
              <a:rPr lang="en-US" sz="1800" dirty="0"/>
              <a:t>a survival situation involves a life raft, look for storage </a:t>
            </a:r>
            <a:r>
              <a:rPr lang="en-US" sz="1800" dirty="0" smtClean="0"/>
              <a:t>compartments </a:t>
            </a:r>
            <a:r>
              <a:rPr lang="en-US" sz="1800" dirty="0"/>
              <a:t>containing an  emergency kit that might contain </a:t>
            </a:r>
            <a:r>
              <a:rPr lang="en-US" sz="1800" dirty="0" smtClean="0"/>
              <a:t>first-aid </a:t>
            </a:r>
            <a:r>
              <a:rPr lang="en-US" sz="1800" dirty="0"/>
              <a:t>supplies, water, signaling devices, and </a:t>
            </a:r>
            <a:r>
              <a:rPr lang="en-US" sz="1800" dirty="0" smtClean="0"/>
              <a:t>emergency food</a:t>
            </a:r>
            <a:r>
              <a:rPr lang="en-US" sz="1800" dirty="0"/>
              <a:t>. Follow the instructions included with the kit.</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767" y="2804009"/>
            <a:ext cx="5257665" cy="3505795"/>
          </a:xfrm>
          <a:prstGeom prst="rect">
            <a:avLst/>
          </a:prstGeom>
        </p:spPr>
      </p:pic>
    </p:spTree>
    <p:extLst>
      <p:ext uri="{BB962C8B-B14F-4D97-AF65-F5344CB8AC3E}">
        <p14:creationId xmlns:p14="http://schemas.microsoft.com/office/powerpoint/2010/main" val="2324929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4e. </a:t>
            </a:r>
            <a:r>
              <a:rPr lang="en-US" sz="3200" dirty="0" smtClean="0"/>
              <a:t>Surviving At or On the Water</a:t>
            </a:r>
            <a:endParaRPr lang="en-US" sz="3200" dirty="0"/>
          </a:p>
        </p:txBody>
      </p:sp>
      <p:sp>
        <p:nvSpPr>
          <p:cNvPr id="3" name="Content Placeholder 2"/>
          <p:cNvSpPr>
            <a:spLocks noGrp="1"/>
          </p:cNvSpPr>
          <p:nvPr>
            <p:ph idx="1"/>
          </p:nvPr>
        </p:nvSpPr>
        <p:spPr>
          <a:xfrm>
            <a:off x="2362200" y="1219200"/>
            <a:ext cx="6553200" cy="5105400"/>
          </a:xfrm>
        </p:spPr>
        <p:txBody>
          <a:bodyPr/>
          <a:lstStyle/>
          <a:p>
            <a:r>
              <a:rPr lang="en-US" sz="1800" dirty="0"/>
              <a:t>If you are stranded at sea or on the coastline of </a:t>
            </a:r>
            <a:r>
              <a:rPr lang="en-US" sz="1800" dirty="0" smtClean="0"/>
              <a:t>an ocean</a:t>
            </a:r>
            <a:r>
              <a:rPr lang="en-US" sz="1800" dirty="0"/>
              <a:t>, don’t drink the salt water. The mineral </a:t>
            </a:r>
            <a:r>
              <a:rPr lang="en-US" sz="1800" dirty="0" smtClean="0"/>
              <a:t>content will </a:t>
            </a:r>
            <a:r>
              <a:rPr lang="en-US" sz="1800" dirty="0"/>
              <a:t>cause your body to dehydrate more quickly than </a:t>
            </a:r>
            <a:r>
              <a:rPr lang="en-US" sz="1800" dirty="0" smtClean="0"/>
              <a:t>if you </a:t>
            </a:r>
            <a:r>
              <a:rPr lang="en-US" sz="1800" dirty="0"/>
              <a:t>drank no seawater at all.</a:t>
            </a:r>
          </a:p>
          <a:p>
            <a:r>
              <a:rPr lang="en-US" sz="1800" dirty="0"/>
              <a:t>Instead, stay in the shade to keep from </a:t>
            </a:r>
            <a:r>
              <a:rPr lang="en-US" sz="1800" dirty="0" smtClean="0"/>
              <a:t>sweating away </a:t>
            </a:r>
            <a:r>
              <a:rPr lang="en-US" sz="1800" dirty="0"/>
              <a:t>more moisture than necessary. On shore, try </a:t>
            </a:r>
            <a:r>
              <a:rPr lang="en-US" sz="1800" dirty="0" smtClean="0"/>
              <a:t>to locate </a:t>
            </a:r>
            <a:r>
              <a:rPr lang="en-US" sz="1800" dirty="0"/>
              <a:t>streams, springs, and other sources of </a:t>
            </a:r>
            <a:r>
              <a:rPr lang="en-US" sz="1800" dirty="0" smtClean="0"/>
              <a:t>fresh water</a:t>
            </a:r>
            <a:r>
              <a:rPr lang="en-US" sz="1800" dirty="0"/>
              <a:t>. If you are stranded on a watercraft, be ready </a:t>
            </a:r>
            <a:r>
              <a:rPr lang="en-US" sz="1800" dirty="0" smtClean="0"/>
              <a:t>to collect </a:t>
            </a:r>
            <a:r>
              <a:rPr lang="en-US" sz="1800" dirty="0"/>
              <a:t>water from rain or morning dew.</a:t>
            </a:r>
          </a:p>
        </p:txBody>
      </p:sp>
      <p:pic>
        <p:nvPicPr>
          <p:cNvPr id="5" name="Picture 4"/>
          <p:cNvPicPr>
            <a:picLocks noChangeAspect="1"/>
          </p:cNvPicPr>
          <p:nvPr/>
        </p:nvPicPr>
        <p:blipFill>
          <a:blip r:embed="rId2"/>
          <a:stretch>
            <a:fillRect/>
          </a:stretch>
        </p:blipFill>
        <p:spPr>
          <a:xfrm>
            <a:off x="3352800" y="3981450"/>
            <a:ext cx="4419600" cy="2343150"/>
          </a:xfrm>
          <a:prstGeom prst="rect">
            <a:avLst/>
          </a:prstGeom>
        </p:spPr>
      </p:pic>
    </p:spTree>
    <p:extLst>
      <p:ext uri="{BB962C8B-B14F-4D97-AF65-F5344CB8AC3E}">
        <p14:creationId xmlns:p14="http://schemas.microsoft.com/office/powerpoint/2010/main" val="2485690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5</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Put together a personal survival kit and be able to explain how each item in it could be useful.</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2525462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5. Personal Survival Kit</a:t>
            </a:r>
            <a:endParaRPr lang="en-US" sz="3200" dirty="0"/>
          </a:p>
        </p:txBody>
      </p:sp>
      <p:sp>
        <p:nvSpPr>
          <p:cNvPr id="3" name="Content Placeholder 2"/>
          <p:cNvSpPr>
            <a:spLocks noGrp="1"/>
          </p:cNvSpPr>
          <p:nvPr>
            <p:ph idx="1"/>
          </p:nvPr>
        </p:nvSpPr>
        <p:spPr>
          <a:xfrm>
            <a:off x="2362200" y="990600"/>
            <a:ext cx="6477000" cy="5334000"/>
          </a:xfrm>
        </p:spPr>
        <p:txBody>
          <a:bodyPr/>
          <a:lstStyle/>
          <a:p>
            <a:pPr marL="0" indent="0">
              <a:buNone/>
            </a:pPr>
            <a:r>
              <a:rPr lang="en-US" sz="1800" dirty="0"/>
              <a:t>Every survival kit begins with the Outdoor Essentials</a:t>
            </a:r>
            <a:r>
              <a:rPr lang="en-US" sz="1800" dirty="0" smtClean="0"/>
              <a:t>. Get </a:t>
            </a:r>
            <a:r>
              <a:rPr lang="en-US" sz="1800" dirty="0"/>
              <a:t>into the habit of having them with you on every trip </a:t>
            </a:r>
            <a:r>
              <a:rPr lang="en-US" sz="1800" dirty="0" smtClean="0"/>
              <a:t>into the </a:t>
            </a:r>
            <a:r>
              <a:rPr lang="en-US" sz="1800" dirty="0"/>
              <a:t>backcountry.</a:t>
            </a:r>
          </a:p>
          <a:p>
            <a:pPr marL="400050" lvl="1" indent="0">
              <a:buNone/>
            </a:pPr>
            <a:r>
              <a:rPr lang="en-US" sz="1600" dirty="0"/>
              <a:t>❏ Pocketknife</a:t>
            </a:r>
          </a:p>
          <a:p>
            <a:pPr marL="400050" lvl="1" indent="0">
              <a:buNone/>
            </a:pPr>
            <a:r>
              <a:rPr lang="en-US" sz="1600" dirty="0"/>
              <a:t>❏ First-aid kit</a:t>
            </a:r>
          </a:p>
          <a:p>
            <a:pPr marL="400050" lvl="1" indent="0">
              <a:buNone/>
            </a:pPr>
            <a:r>
              <a:rPr lang="en-US" sz="1600" dirty="0"/>
              <a:t>❏ Extra clothing</a:t>
            </a:r>
          </a:p>
          <a:p>
            <a:pPr marL="400050" lvl="1" indent="0">
              <a:buNone/>
            </a:pPr>
            <a:r>
              <a:rPr lang="en-US" sz="1600" dirty="0"/>
              <a:t>❏ Rain gear</a:t>
            </a:r>
          </a:p>
          <a:p>
            <a:pPr marL="400050" lvl="1" indent="0">
              <a:buNone/>
            </a:pPr>
            <a:r>
              <a:rPr lang="en-US" sz="1600" dirty="0"/>
              <a:t>❏ Water bottle</a:t>
            </a:r>
          </a:p>
          <a:p>
            <a:pPr marL="400050" lvl="1" indent="0">
              <a:buNone/>
            </a:pPr>
            <a:r>
              <a:rPr lang="en-US" sz="1600" dirty="0"/>
              <a:t>❏ Flashlight</a:t>
            </a:r>
          </a:p>
          <a:p>
            <a:pPr marL="400050" lvl="1" indent="0">
              <a:buNone/>
            </a:pPr>
            <a:r>
              <a:rPr lang="en-US" sz="1600" dirty="0"/>
              <a:t>❏ Trail food</a:t>
            </a:r>
          </a:p>
          <a:p>
            <a:pPr marL="400050" lvl="1" indent="0">
              <a:buNone/>
            </a:pPr>
            <a:r>
              <a:rPr lang="en-US" sz="1600" dirty="0"/>
              <a:t>❏ Matches </a:t>
            </a:r>
            <a:r>
              <a:rPr lang="en-US" sz="1600" dirty="0" smtClean="0"/>
              <a:t>and fire </a:t>
            </a:r>
            <a:r>
              <a:rPr lang="en-US" sz="1600" dirty="0"/>
              <a:t>starters</a:t>
            </a:r>
          </a:p>
          <a:p>
            <a:pPr marL="400050" lvl="1" indent="0">
              <a:buNone/>
            </a:pPr>
            <a:r>
              <a:rPr lang="en-US" sz="1600" dirty="0"/>
              <a:t>❏ Sun protection</a:t>
            </a:r>
          </a:p>
          <a:p>
            <a:pPr marL="400050" lvl="1" indent="0">
              <a:buNone/>
            </a:pPr>
            <a:r>
              <a:rPr lang="en-US" sz="1600" dirty="0"/>
              <a:t>❏ Map and </a:t>
            </a:r>
            <a:r>
              <a:rPr lang="en-US" sz="1600" dirty="0" smtClean="0"/>
              <a:t>compass</a:t>
            </a:r>
            <a:endParaRPr lang="en-US" sz="1600" dirty="0"/>
          </a:p>
        </p:txBody>
      </p:sp>
      <p:pic>
        <p:nvPicPr>
          <p:cNvPr id="5" name="Picture 4"/>
          <p:cNvPicPr>
            <a:picLocks noChangeAspect="1"/>
          </p:cNvPicPr>
          <p:nvPr/>
        </p:nvPicPr>
        <p:blipFill>
          <a:blip r:embed="rId2"/>
          <a:stretch>
            <a:fillRect/>
          </a:stretch>
        </p:blipFill>
        <p:spPr>
          <a:xfrm>
            <a:off x="5486400" y="1981200"/>
            <a:ext cx="3556000" cy="2667000"/>
          </a:xfrm>
          <a:prstGeom prst="rect">
            <a:avLst/>
          </a:prstGeom>
        </p:spPr>
      </p:pic>
    </p:spTree>
    <p:extLst>
      <p:ext uri="{BB962C8B-B14F-4D97-AF65-F5344CB8AC3E}">
        <p14:creationId xmlns:p14="http://schemas.microsoft.com/office/powerpoint/2010/main" val="2473984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22263"/>
            <a:ext cx="6515100" cy="715962"/>
          </a:xfrm>
        </p:spPr>
        <p:txBody>
          <a:bodyPr/>
          <a:lstStyle/>
          <a:p>
            <a:r>
              <a:rPr lang="en-US" sz="3200" dirty="0" smtClean="0"/>
              <a:t>1a. Hazards in the Wilderness</a:t>
            </a:r>
            <a:endParaRPr lang="en-US" sz="3200" dirty="0"/>
          </a:p>
        </p:txBody>
      </p:sp>
      <p:sp>
        <p:nvSpPr>
          <p:cNvPr id="3" name="Content Placeholder 2"/>
          <p:cNvSpPr>
            <a:spLocks noGrp="1"/>
          </p:cNvSpPr>
          <p:nvPr>
            <p:ph idx="1"/>
          </p:nvPr>
        </p:nvSpPr>
        <p:spPr>
          <a:xfrm>
            <a:off x="2362200" y="1295400"/>
            <a:ext cx="6477000" cy="5029200"/>
          </a:xfrm>
        </p:spPr>
        <p:txBody>
          <a:bodyPr/>
          <a:lstStyle/>
          <a:p>
            <a:pPr marL="0" indent="0">
              <a:buNone/>
            </a:pPr>
            <a:r>
              <a:rPr lang="en-US" sz="2000" dirty="0"/>
              <a:t>Commonsense ways to increase your safety and your </a:t>
            </a:r>
            <a:r>
              <a:rPr lang="en-US" sz="2000" dirty="0" smtClean="0"/>
              <a:t>enjoyment of </a:t>
            </a:r>
            <a:r>
              <a:rPr lang="en-US" sz="2000" dirty="0"/>
              <a:t>outdoor adventures are covered in the seven points </a:t>
            </a:r>
            <a:r>
              <a:rPr lang="en-US" sz="2000" dirty="0" smtClean="0"/>
              <a:t>of the </a:t>
            </a:r>
            <a:r>
              <a:rPr lang="en-US" sz="2000" dirty="0"/>
              <a:t>BSA’s Trek Safely plan</a:t>
            </a:r>
            <a:r>
              <a:rPr lang="en-US" sz="2000" dirty="0" smtClean="0"/>
              <a:t>:</a:t>
            </a:r>
          </a:p>
          <a:p>
            <a:r>
              <a:rPr lang="en-US" sz="1800" b="1" dirty="0"/>
              <a:t>Qualified Supervision. </a:t>
            </a:r>
            <a:r>
              <a:rPr lang="en-US" sz="1800" dirty="0"/>
              <a:t>Whenever planning a trek, </a:t>
            </a:r>
            <a:r>
              <a:rPr lang="en-US" sz="1800" dirty="0" smtClean="0"/>
              <a:t>make sure </a:t>
            </a:r>
            <a:r>
              <a:rPr lang="en-US" sz="1800" dirty="0"/>
              <a:t>your group includes a mature, conscientious adult </a:t>
            </a:r>
            <a:r>
              <a:rPr lang="en-US" sz="1800" dirty="0" smtClean="0"/>
              <a:t>at least </a:t>
            </a:r>
            <a:r>
              <a:rPr lang="en-US" sz="1800" dirty="0"/>
              <a:t>21 years old who understands the potential </a:t>
            </a:r>
            <a:r>
              <a:rPr lang="en-US" sz="1800" dirty="0" smtClean="0"/>
              <a:t>risks involved </a:t>
            </a:r>
            <a:r>
              <a:rPr lang="en-US" sz="1800" dirty="0"/>
              <a:t>in the trip and can take responsibility for </a:t>
            </a:r>
            <a:r>
              <a:rPr lang="en-US" sz="1800" dirty="0" smtClean="0"/>
              <a:t>the group’s </a:t>
            </a:r>
            <a:r>
              <a:rPr lang="en-US" sz="1800" dirty="0"/>
              <a:t>safety. One additional adult who is at least 18 </a:t>
            </a:r>
            <a:r>
              <a:rPr lang="en-US" sz="1800" dirty="0" smtClean="0"/>
              <a:t>years old </a:t>
            </a:r>
            <a:r>
              <a:rPr lang="en-US" sz="1800" dirty="0"/>
              <a:t>must also accompany the group</a:t>
            </a:r>
            <a:r>
              <a:rPr lang="en-US" sz="1800" dirty="0" smtClean="0"/>
              <a:t>.</a:t>
            </a:r>
          </a:p>
          <a:p>
            <a:r>
              <a:rPr lang="en-US" sz="1800" b="1" dirty="0"/>
              <a:t>Keep Fit. </a:t>
            </a:r>
            <a:r>
              <a:rPr lang="en-US" sz="1800" dirty="0"/>
              <a:t>You can train for a trip in the outdoors just </a:t>
            </a:r>
            <a:r>
              <a:rPr lang="en-US" sz="1800" dirty="0" smtClean="0"/>
              <a:t>like any </a:t>
            </a:r>
            <a:r>
              <a:rPr lang="en-US" sz="1800" dirty="0"/>
              <a:t>other athletic event. Start slowly, gradually </a:t>
            </a:r>
            <a:r>
              <a:rPr lang="en-US" sz="1800" dirty="0" smtClean="0"/>
              <a:t>increasing the </a:t>
            </a:r>
            <a:r>
              <a:rPr lang="en-US" sz="1800" dirty="0"/>
              <a:t>duration and intensity of your workouts, to build </a:t>
            </a:r>
            <a:r>
              <a:rPr lang="en-US" sz="1800" dirty="0" smtClean="0"/>
              <a:t>your physical </a:t>
            </a:r>
            <a:r>
              <a:rPr lang="en-US" sz="1800" dirty="0"/>
              <a:t>fitness and stamina. Staying in good shape </a:t>
            </a:r>
            <a:r>
              <a:rPr lang="en-US" sz="1800" dirty="0" smtClean="0"/>
              <a:t>helps keep </a:t>
            </a:r>
            <a:r>
              <a:rPr lang="en-US" sz="1800" dirty="0"/>
              <a:t>you ready for the physical demands of a trek.</a:t>
            </a:r>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 y="680244"/>
            <a:ext cx="2268537" cy="2268537"/>
          </a:xfrm>
          <a:prstGeom prst="rect">
            <a:avLst/>
          </a:prstGeom>
        </p:spPr>
      </p:pic>
    </p:spTree>
    <p:extLst>
      <p:ext uri="{BB962C8B-B14F-4D97-AF65-F5344CB8AC3E}">
        <p14:creationId xmlns:p14="http://schemas.microsoft.com/office/powerpoint/2010/main" val="1206761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5. Personal Survival Kit</a:t>
            </a:r>
            <a:endParaRPr lang="en-US" sz="3200" dirty="0"/>
          </a:p>
        </p:txBody>
      </p:sp>
      <p:sp>
        <p:nvSpPr>
          <p:cNvPr id="3" name="Content Placeholder 2"/>
          <p:cNvSpPr>
            <a:spLocks noGrp="1"/>
          </p:cNvSpPr>
          <p:nvPr>
            <p:ph idx="1"/>
          </p:nvPr>
        </p:nvSpPr>
        <p:spPr>
          <a:xfrm>
            <a:off x="3010384" y="990600"/>
            <a:ext cx="5828816" cy="5334000"/>
          </a:xfrm>
        </p:spPr>
        <p:txBody>
          <a:bodyPr/>
          <a:lstStyle/>
          <a:p>
            <a:pPr marL="0" indent="0">
              <a:buNone/>
            </a:pPr>
            <a:r>
              <a:rPr lang="en-US" sz="1800" dirty="0" smtClean="0"/>
              <a:t>Adding </a:t>
            </a:r>
            <a:r>
              <a:rPr lang="en-US" sz="1800" dirty="0"/>
              <a:t>some or all of the following items to your emergency </a:t>
            </a:r>
            <a:r>
              <a:rPr lang="en-US" sz="1800" dirty="0" smtClean="0"/>
              <a:t>kit can </a:t>
            </a:r>
            <a:r>
              <a:rPr lang="en-US" sz="1800" dirty="0"/>
              <a:t>come in handy during survival situations.</a:t>
            </a:r>
          </a:p>
          <a:p>
            <a:r>
              <a:rPr lang="en-US" sz="1800" b="1" dirty="0"/>
              <a:t>Duct Tape. </a:t>
            </a:r>
            <a:r>
              <a:rPr lang="en-US" sz="1800" dirty="0"/>
              <a:t>Wrap a length of it around a plastic water </a:t>
            </a:r>
            <a:r>
              <a:rPr lang="en-US" sz="1800" dirty="0" smtClean="0"/>
              <a:t>bottle and </a:t>
            </a:r>
            <a:r>
              <a:rPr lang="en-US" sz="1800" dirty="0"/>
              <a:t>you will always have some handy.</a:t>
            </a:r>
          </a:p>
          <a:p>
            <a:r>
              <a:rPr lang="en-US" sz="1800" b="1" dirty="0"/>
              <a:t>Whistle. </a:t>
            </a:r>
            <a:r>
              <a:rPr lang="en-US" sz="1800" dirty="0"/>
              <a:t>A whistle can be heard for longer distances </a:t>
            </a:r>
            <a:r>
              <a:rPr lang="en-US" sz="1800" dirty="0" smtClean="0"/>
              <a:t>than shouting </a:t>
            </a:r>
            <a:r>
              <a:rPr lang="en-US" sz="1800" dirty="0"/>
              <a:t>can and requires less energy.</a:t>
            </a:r>
          </a:p>
          <a:p>
            <a:r>
              <a:rPr lang="en-US" sz="1800" b="1" dirty="0"/>
              <a:t>Signal Mirror. </a:t>
            </a:r>
            <a:r>
              <a:rPr lang="en-US" sz="1800" dirty="0"/>
              <a:t>A metal signal mirror can be slipped </a:t>
            </a:r>
            <a:r>
              <a:rPr lang="en-US" sz="1800" dirty="0" smtClean="0"/>
              <a:t>into your first-aid </a:t>
            </a:r>
            <a:r>
              <a:rPr lang="en-US" sz="1800" dirty="0"/>
              <a:t>kit or a side pocket of your pack. Keep it in its case </a:t>
            </a:r>
            <a:r>
              <a:rPr lang="en-US" sz="1800" dirty="0" smtClean="0"/>
              <a:t>or slip </a:t>
            </a:r>
            <a:r>
              <a:rPr lang="en-US" sz="1800" dirty="0"/>
              <a:t>it inside a spare sock to protect it from </a:t>
            </a:r>
            <a:r>
              <a:rPr lang="en-US" sz="1800" dirty="0" smtClean="0"/>
              <a:t>becoming scratched and </a:t>
            </a:r>
            <a:r>
              <a:rPr lang="en-US" sz="1800" dirty="0"/>
              <a:t>dull</a:t>
            </a:r>
            <a:r>
              <a:rPr lang="en-US" sz="1800" dirty="0" smtClean="0"/>
              <a:t>.</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75604"/>
            <a:ext cx="1980716" cy="19807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3064"/>
            <a:ext cx="1980716" cy="2971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257800"/>
            <a:ext cx="2180894" cy="1276350"/>
          </a:xfrm>
          <a:prstGeom prst="rect">
            <a:avLst/>
          </a:prstGeom>
        </p:spPr>
      </p:pic>
    </p:spTree>
    <p:extLst>
      <p:ext uri="{BB962C8B-B14F-4D97-AF65-F5344CB8AC3E}">
        <p14:creationId xmlns:p14="http://schemas.microsoft.com/office/powerpoint/2010/main" val="34545229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5. Personal Survival Kit</a:t>
            </a:r>
            <a:endParaRPr lang="en-US" sz="3200" dirty="0"/>
          </a:p>
        </p:txBody>
      </p:sp>
      <p:sp>
        <p:nvSpPr>
          <p:cNvPr id="3" name="Content Placeholder 2"/>
          <p:cNvSpPr>
            <a:spLocks noGrp="1"/>
          </p:cNvSpPr>
          <p:nvPr>
            <p:ph idx="1"/>
          </p:nvPr>
        </p:nvSpPr>
        <p:spPr>
          <a:xfrm>
            <a:off x="4191000" y="990600"/>
            <a:ext cx="4648200" cy="5334000"/>
          </a:xfrm>
        </p:spPr>
        <p:txBody>
          <a:bodyPr/>
          <a:lstStyle/>
          <a:p>
            <a:pPr marL="0" indent="0">
              <a:buNone/>
            </a:pPr>
            <a:r>
              <a:rPr lang="en-US" sz="1800" dirty="0" smtClean="0"/>
              <a:t>Adding </a:t>
            </a:r>
            <a:r>
              <a:rPr lang="en-US" sz="1800" dirty="0"/>
              <a:t>some or all of the following items to your emergency </a:t>
            </a:r>
            <a:r>
              <a:rPr lang="en-US" sz="1800" dirty="0" smtClean="0"/>
              <a:t>kit can </a:t>
            </a:r>
            <a:r>
              <a:rPr lang="en-US" sz="1800" dirty="0"/>
              <a:t>come in handy during survival situations.</a:t>
            </a:r>
          </a:p>
          <a:p>
            <a:r>
              <a:rPr lang="en-US" sz="1800" b="1" dirty="0" smtClean="0"/>
              <a:t>Thin </a:t>
            </a:r>
            <a:r>
              <a:rPr lang="en-US" sz="1800" b="1" dirty="0"/>
              <a:t>Wire. </a:t>
            </a:r>
            <a:r>
              <a:rPr lang="en-US" sz="1800" dirty="0"/>
              <a:t>A few feet of thin wire can come in handy </a:t>
            </a:r>
            <a:r>
              <a:rPr lang="en-US" sz="1800" dirty="0" smtClean="0"/>
              <a:t>for repairing </a:t>
            </a:r>
            <a:r>
              <a:rPr lang="en-US" sz="1800" dirty="0"/>
              <a:t>camping gear.</a:t>
            </a:r>
          </a:p>
          <a:p>
            <a:r>
              <a:rPr lang="en-US" sz="1800" b="1" dirty="0"/>
              <a:t>Garbage Bag. </a:t>
            </a:r>
            <a:r>
              <a:rPr lang="en-US" sz="1800" dirty="0"/>
              <a:t>A heavy-duty 30- to </a:t>
            </a:r>
            <a:r>
              <a:rPr lang="en-US" sz="1800" dirty="0" smtClean="0"/>
              <a:t>39-gallon plastic </a:t>
            </a:r>
            <a:r>
              <a:rPr lang="en-US" sz="1800" dirty="0"/>
              <a:t>bag, </a:t>
            </a:r>
            <a:r>
              <a:rPr lang="en-US" sz="1800" dirty="0" smtClean="0"/>
              <a:t>preferably </a:t>
            </a:r>
            <a:r>
              <a:rPr lang="en-US" sz="1800" dirty="0"/>
              <a:t>in a bright color, </a:t>
            </a:r>
            <a:r>
              <a:rPr lang="en-US" sz="1800" dirty="0" smtClean="0"/>
              <a:t>can be </a:t>
            </a:r>
            <a:r>
              <a:rPr lang="en-US" sz="1800" dirty="0"/>
              <a:t>used for emergency rain gear, to </a:t>
            </a:r>
            <a:r>
              <a:rPr lang="en-US" sz="1800" dirty="0" smtClean="0"/>
              <a:t>protect tinder </a:t>
            </a:r>
            <a:r>
              <a:rPr lang="en-US" sz="1800" dirty="0"/>
              <a:t>and kindling from the rain, and </a:t>
            </a:r>
            <a:r>
              <a:rPr lang="en-US" sz="1800" dirty="0" smtClean="0"/>
              <a:t>to shield </a:t>
            </a:r>
            <a:r>
              <a:rPr lang="en-US" sz="1800" dirty="0"/>
              <a:t>your sleeping bag and other equipment</a:t>
            </a:r>
            <a:r>
              <a:rPr lang="en-US" sz="1800" dirty="0" smtClean="0"/>
              <a:t>.</a:t>
            </a:r>
          </a:p>
          <a:p>
            <a:r>
              <a:rPr lang="en-US" sz="1800" b="1" dirty="0"/>
              <a:t>Fishing Line and Hooks. </a:t>
            </a:r>
            <a:r>
              <a:rPr lang="en-US" sz="1800" dirty="0"/>
              <a:t>Fifty feet of nylon fishing line </a:t>
            </a:r>
            <a:r>
              <a:rPr lang="en-US" sz="1800" dirty="0" smtClean="0"/>
              <a:t>can have </a:t>
            </a:r>
            <a:r>
              <a:rPr lang="en-US" sz="1800" dirty="0"/>
              <a:t>many uses for making repairs. Add a few hooks and </a:t>
            </a:r>
            <a:r>
              <a:rPr lang="en-US" sz="1800" dirty="0" smtClean="0"/>
              <a:t>you will </a:t>
            </a:r>
            <a:r>
              <a:rPr lang="en-US" sz="1800" dirty="0"/>
              <a:t>have the gear you need to try fishing in lakes and streams.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2286000"/>
            <a:ext cx="3855843" cy="2560923"/>
          </a:xfrm>
          <a:prstGeom prst="rect">
            <a:avLst/>
          </a:prstGeom>
        </p:spPr>
      </p:pic>
    </p:spTree>
    <p:extLst>
      <p:ext uri="{BB962C8B-B14F-4D97-AF65-F5344CB8AC3E}">
        <p14:creationId xmlns:p14="http://schemas.microsoft.com/office/powerpoint/2010/main" val="2170408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5. Personal Survival Kit</a:t>
            </a:r>
            <a:endParaRPr lang="en-US" sz="3200" dirty="0"/>
          </a:p>
        </p:txBody>
      </p:sp>
      <p:sp>
        <p:nvSpPr>
          <p:cNvPr id="3" name="Content Placeholder 2"/>
          <p:cNvSpPr>
            <a:spLocks noGrp="1"/>
          </p:cNvSpPr>
          <p:nvPr>
            <p:ph idx="1"/>
          </p:nvPr>
        </p:nvSpPr>
        <p:spPr>
          <a:xfrm>
            <a:off x="3581400" y="990600"/>
            <a:ext cx="5257800" cy="5334000"/>
          </a:xfrm>
        </p:spPr>
        <p:txBody>
          <a:bodyPr/>
          <a:lstStyle/>
          <a:p>
            <a:pPr marL="0" indent="0">
              <a:buNone/>
            </a:pPr>
            <a:r>
              <a:rPr lang="en-US" sz="1800" b="1" dirty="0"/>
              <a:t>Mobile Phones and Global Positioning </a:t>
            </a:r>
            <a:r>
              <a:rPr lang="en-US" sz="1800" b="1" dirty="0" smtClean="0"/>
              <a:t>Receivers.  </a:t>
            </a:r>
          </a:p>
          <a:p>
            <a:r>
              <a:rPr lang="en-US" sz="1800" dirty="0" smtClean="0"/>
              <a:t>Global </a:t>
            </a:r>
            <a:r>
              <a:rPr lang="en-US" sz="1800" dirty="0"/>
              <a:t>positioning system (GPS) receivers allow travelers </a:t>
            </a:r>
            <a:r>
              <a:rPr lang="en-US" sz="1800" dirty="0" smtClean="0"/>
              <a:t>to pinpoint </a:t>
            </a:r>
            <a:r>
              <a:rPr lang="en-US" sz="1800" dirty="0"/>
              <a:t>locations, but they are no substitute for </a:t>
            </a:r>
            <a:r>
              <a:rPr lang="en-US" sz="1800" dirty="0" smtClean="0"/>
              <a:t>mastering the </a:t>
            </a:r>
            <a:r>
              <a:rPr lang="en-US" sz="1800" dirty="0"/>
              <a:t>use of maps and compasses. Likewise, mobile </a:t>
            </a:r>
            <a:r>
              <a:rPr lang="en-US" sz="1800" dirty="0" smtClean="0"/>
              <a:t>telephones can </a:t>
            </a:r>
            <a:r>
              <a:rPr lang="en-US" sz="1800" dirty="0"/>
              <a:t>be a convenient means for groups to contact </a:t>
            </a:r>
            <a:r>
              <a:rPr lang="en-US" sz="1800" dirty="0" smtClean="0"/>
              <a:t>emergency response </a:t>
            </a:r>
            <a:r>
              <a:rPr lang="en-US" sz="1800" dirty="0"/>
              <a:t>personnel, but phones are useless if they </a:t>
            </a:r>
            <a:r>
              <a:rPr lang="en-US" sz="1800" dirty="0" smtClean="0"/>
              <a:t>malfunction, the </a:t>
            </a:r>
            <a:r>
              <a:rPr lang="en-US" sz="1800" dirty="0"/>
              <a:t>batteries are exhausted, or distance and terrain </a:t>
            </a:r>
            <a:r>
              <a:rPr lang="en-US" sz="1800" dirty="0" smtClean="0"/>
              <a:t>prevent clear </a:t>
            </a:r>
            <a:r>
              <a:rPr lang="en-US" sz="1800" dirty="0"/>
              <a:t>reception of signals.</a:t>
            </a:r>
          </a:p>
          <a:p>
            <a:r>
              <a:rPr lang="en-US" sz="1800" dirty="0" smtClean="0"/>
              <a:t>Most </a:t>
            </a:r>
            <a:r>
              <a:rPr lang="en-US" sz="1800" dirty="0"/>
              <a:t>of all, never </a:t>
            </a:r>
            <a:r>
              <a:rPr lang="en-US" sz="1800" dirty="0" smtClean="0"/>
              <a:t>assume that </a:t>
            </a:r>
            <a:r>
              <a:rPr lang="en-US" sz="1800" dirty="0"/>
              <a:t>having a portable telephone, GPS receiver, or any </a:t>
            </a:r>
            <a:r>
              <a:rPr lang="en-US" sz="1800" dirty="0" smtClean="0"/>
              <a:t>other electronic </a:t>
            </a:r>
            <a:r>
              <a:rPr lang="en-US" sz="1800" dirty="0"/>
              <a:t>device gives you any protection to attempt </a:t>
            </a:r>
            <a:r>
              <a:rPr lang="en-US" sz="1800" dirty="0" smtClean="0"/>
              <a:t>activities beyond </a:t>
            </a:r>
            <a:r>
              <a:rPr lang="en-US" sz="1800" dirty="0"/>
              <a:t>your levels of skill and experience, especially if you </a:t>
            </a:r>
            <a:r>
              <a:rPr lang="en-US" sz="1800" dirty="0" smtClean="0"/>
              <a:t>are far </a:t>
            </a:r>
            <a:r>
              <a:rPr lang="en-US" sz="1800" dirty="0"/>
              <a:t>from emergency support.</a:t>
            </a:r>
          </a:p>
        </p:txBody>
      </p:sp>
      <p:pic>
        <p:nvPicPr>
          <p:cNvPr id="5" name="Picture 4"/>
          <p:cNvPicPr>
            <a:picLocks noChangeAspect="1"/>
          </p:cNvPicPr>
          <p:nvPr/>
        </p:nvPicPr>
        <p:blipFill>
          <a:blip r:embed="rId2"/>
          <a:stretch>
            <a:fillRect/>
          </a:stretch>
        </p:blipFill>
        <p:spPr>
          <a:xfrm>
            <a:off x="152400" y="1447800"/>
            <a:ext cx="3316357" cy="1981200"/>
          </a:xfrm>
          <a:prstGeom prst="rect">
            <a:avLst/>
          </a:prstGeom>
        </p:spPr>
      </p:pic>
    </p:spTree>
    <p:extLst>
      <p:ext uri="{BB962C8B-B14F-4D97-AF65-F5344CB8AC3E}">
        <p14:creationId xmlns:p14="http://schemas.microsoft.com/office/powerpoint/2010/main" val="9942452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6</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Using three different methods (other than matches), build and light three fires.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4060673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6477000" cy="715962"/>
          </a:xfrm>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2362200" y="944562"/>
            <a:ext cx="6477000" cy="3398838"/>
          </a:xfrm>
        </p:spPr>
        <p:txBody>
          <a:bodyPr/>
          <a:lstStyle/>
          <a:p>
            <a:pPr marL="0" indent="0">
              <a:buNone/>
            </a:pPr>
            <a:r>
              <a:rPr lang="en-US" sz="2000" dirty="0" smtClean="0"/>
              <a:t>Building a Fire</a:t>
            </a:r>
            <a:endParaRPr lang="en-US" sz="2000" dirty="0"/>
          </a:p>
          <a:p>
            <a:r>
              <a:rPr lang="en-US" sz="1800" dirty="0"/>
              <a:t>Begin by gathering three kinds of flammable </a:t>
            </a:r>
            <a:r>
              <a:rPr lang="en-US" sz="1800" dirty="0" smtClean="0"/>
              <a:t>material: </a:t>
            </a:r>
          </a:p>
          <a:p>
            <a:pPr lvl="1"/>
            <a:r>
              <a:rPr lang="en-US" sz="1600" b="1" dirty="0" smtClean="0"/>
              <a:t>Tinder </a:t>
            </a:r>
            <a:r>
              <a:rPr lang="en-US" sz="1600" dirty="0"/>
              <a:t>is fine, dry material that will </a:t>
            </a:r>
            <a:r>
              <a:rPr lang="en-US" sz="1600" dirty="0" smtClean="0"/>
              <a:t>burst into </a:t>
            </a:r>
            <a:r>
              <a:rPr lang="en-US" sz="1600" dirty="0"/>
              <a:t>flame at the touch of a match. Pine </a:t>
            </a:r>
            <a:r>
              <a:rPr lang="en-US" sz="1600" dirty="0" smtClean="0"/>
              <a:t>needles, the </a:t>
            </a:r>
            <a:r>
              <a:rPr lang="en-US" sz="1600" dirty="0"/>
              <a:t>inner bark of dead branches, weed fluff, </a:t>
            </a:r>
            <a:r>
              <a:rPr lang="en-US" sz="1600" dirty="0" smtClean="0"/>
              <a:t>dry grasses</a:t>
            </a:r>
            <a:r>
              <a:rPr lang="en-US" sz="1600" dirty="0"/>
              <a:t>, and slivers shaved with a knife from </a:t>
            </a:r>
            <a:r>
              <a:rPr lang="en-US" sz="1600" dirty="0" smtClean="0"/>
              <a:t>a stick </a:t>
            </a:r>
            <a:r>
              <a:rPr lang="en-US" sz="1600" dirty="0"/>
              <a:t>all are good sources of tinder</a:t>
            </a:r>
            <a:r>
              <a:rPr lang="en-US" sz="1600" dirty="0" smtClean="0"/>
              <a:t>.</a:t>
            </a:r>
          </a:p>
          <a:p>
            <a:pPr lvl="1"/>
            <a:r>
              <a:rPr lang="en-US" sz="1600" b="1" dirty="0"/>
              <a:t>Kindling </a:t>
            </a:r>
            <a:r>
              <a:rPr lang="en-US" sz="1600" dirty="0"/>
              <a:t>is material that will burn with a little encouragement</a:t>
            </a:r>
            <a:r>
              <a:rPr lang="en-US" sz="1600" dirty="0" smtClean="0"/>
              <a:t>. Twigs </a:t>
            </a:r>
            <a:r>
              <a:rPr lang="en-US" sz="1600" dirty="0"/>
              <a:t>no thicker than a </a:t>
            </a:r>
            <a:r>
              <a:rPr lang="en-US" sz="1600" dirty="0" smtClean="0"/>
              <a:t>pencil.</a:t>
            </a:r>
          </a:p>
          <a:p>
            <a:pPr lvl="1"/>
            <a:r>
              <a:rPr lang="en-US" sz="1600" b="1" dirty="0"/>
              <a:t>Fuel </a:t>
            </a:r>
            <a:r>
              <a:rPr lang="en-US" sz="1600" dirty="0"/>
              <a:t>is dead and downed wood no bigger than your </a:t>
            </a:r>
            <a:r>
              <a:rPr lang="en-US" sz="1600" dirty="0" smtClean="0"/>
              <a:t>wrist that </a:t>
            </a:r>
            <a:r>
              <a:rPr lang="en-US" sz="1600" dirty="0"/>
              <a:t>you will use to keep your blaze burning. </a:t>
            </a:r>
            <a:r>
              <a:rPr lang="en-US" sz="1600" dirty="0" smtClean="0"/>
              <a:t>In </a:t>
            </a:r>
            <a:r>
              <a:rPr lang="en-US" sz="1600" dirty="0"/>
              <a:t>wet weather, look for small, dry branches near the </a:t>
            </a:r>
            <a:r>
              <a:rPr lang="en-US" sz="1600" dirty="0" smtClean="0"/>
              <a:t>bases of </a:t>
            </a:r>
            <a:r>
              <a:rPr lang="en-US" sz="1600" dirty="0"/>
              <a:t>trees where larger branches above them have kept off </a:t>
            </a:r>
            <a:r>
              <a:rPr lang="en-US" sz="1600" dirty="0" smtClean="0"/>
              <a:t>the rain</a:t>
            </a:r>
            <a:r>
              <a:rPr lang="en-US" sz="16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4343400"/>
            <a:ext cx="4572000" cy="2286000"/>
          </a:xfrm>
          <a:prstGeom prst="rect">
            <a:avLst/>
          </a:prstGeom>
        </p:spPr>
      </p:pic>
    </p:spTree>
    <p:extLst>
      <p:ext uri="{BB962C8B-B14F-4D97-AF65-F5344CB8AC3E}">
        <p14:creationId xmlns:p14="http://schemas.microsoft.com/office/powerpoint/2010/main" val="1204621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4114800" y="1143000"/>
            <a:ext cx="4724400" cy="5181600"/>
          </a:xfrm>
        </p:spPr>
        <p:txBody>
          <a:bodyPr/>
          <a:lstStyle/>
          <a:p>
            <a:pPr marL="0" indent="0">
              <a:buNone/>
            </a:pPr>
            <a:r>
              <a:rPr lang="en-US" sz="2000" dirty="0" smtClean="0"/>
              <a:t>Making the Fire Lay</a:t>
            </a:r>
            <a:endParaRPr lang="en-US" sz="2000" dirty="0"/>
          </a:p>
          <a:p>
            <a:r>
              <a:rPr lang="en-US" sz="1800" dirty="0" smtClean="0"/>
              <a:t>A </a:t>
            </a:r>
            <a:r>
              <a:rPr lang="en-US" sz="1800" dirty="0"/>
              <a:t>tepee fire lay works especially </a:t>
            </a:r>
            <a:r>
              <a:rPr lang="en-US" sz="1800" dirty="0" smtClean="0"/>
              <a:t>well. </a:t>
            </a:r>
          </a:p>
          <a:p>
            <a:pPr lvl="1"/>
            <a:r>
              <a:rPr lang="en-US" sz="1600" dirty="0" smtClean="0"/>
              <a:t>Place </a:t>
            </a:r>
            <a:r>
              <a:rPr lang="en-US" sz="1600" dirty="0"/>
              <a:t>a big, loose handful of tinder in </a:t>
            </a:r>
            <a:r>
              <a:rPr lang="en-US" sz="1600" dirty="0" smtClean="0"/>
              <a:t>the center </a:t>
            </a:r>
            <a:r>
              <a:rPr lang="en-US" sz="1600" dirty="0"/>
              <a:t>of your fire site. </a:t>
            </a:r>
            <a:endParaRPr lang="en-US" sz="1600" dirty="0" smtClean="0"/>
          </a:p>
          <a:p>
            <a:pPr lvl="1"/>
            <a:r>
              <a:rPr lang="en-US" sz="1600" dirty="0" smtClean="0"/>
              <a:t>Mound </a:t>
            </a:r>
            <a:r>
              <a:rPr lang="en-US" sz="1600" dirty="0"/>
              <a:t>plenty of </a:t>
            </a:r>
            <a:r>
              <a:rPr lang="en-US" sz="1600" dirty="0" smtClean="0"/>
              <a:t>kindling over </a:t>
            </a:r>
            <a:r>
              <a:rPr lang="en-US" sz="1600" dirty="0"/>
              <a:t>the tinder. </a:t>
            </a:r>
            <a:endParaRPr lang="en-US" sz="1600" dirty="0" smtClean="0"/>
          </a:p>
          <a:p>
            <a:pPr lvl="1"/>
            <a:r>
              <a:rPr lang="en-US" sz="1600" dirty="0" smtClean="0"/>
              <a:t>Then</a:t>
            </a:r>
            <a:r>
              <a:rPr lang="en-US" sz="1600" dirty="0"/>
              <a:t>, arrange small </a:t>
            </a:r>
            <a:r>
              <a:rPr lang="en-US" sz="1600" dirty="0" smtClean="0"/>
              <a:t>and medium-sized </a:t>
            </a:r>
            <a:r>
              <a:rPr lang="en-US" sz="1600" dirty="0"/>
              <a:t>sticks of fuelwood around </a:t>
            </a:r>
            <a:r>
              <a:rPr lang="en-US" sz="1600" dirty="0" smtClean="0"/>
              <a:t>the kindling </a:t>
            </a:r>
            <a:r>
              <a:rPr lang="en-US" sz="1600" dirty="0"/>
              <a:t>as if they were the poles of a </a:t>
            </a:r>
            <a:r>
              <a:rPr lang="en-US" sz="1600" dirty="0" smtClean="0"/>
              <a:t>tepee. </a:t>
            </a:r>
          </a:p>
          <a:p>
            <a:pPr lvl="1"/>
            <a:r>
              <a:rPr lang="en-US" sz="1600" dirty="0" smtClean="0"/>
              <a:t>Leave </a:t>
            </a:r>
            <a:r>
              <a:rPr lang="en-US" sz="1600" dirty="0"/>
              <a:t>an opening in the “tepee” on the </a:t>
            </a:r>
            <a:r>
              <a:rPr lang="en-US" sz="1600" dirty="0" smtClean="0"/>
              <a:t>side the </a:t>
            </a:r>
            <a:r>
              <a:rPr lang="en-US" sz="1600" dirty="0"/>
              <a:t>wind is blowing against so that air </a:t>
            </a:r>
            <a:r>
              <a:rPr lang="en-US" sz="1600" dirty="0" smtClean="0"/>
              <a:t>can reach </a:t>
            </a:r>
            <a:r>
              <a:rPr lang="en-US" sz="1600" dirty="0"/>
              <a:t>the middle of the fire.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3759200" cy="2819400"/>
          </a:xfrm>
          <a:prstGeom prst="rect">
            <a:avLst/>
          </a:prstGeom>
        </p:spPr>
      </p:pic>
    </p:spTree>
    <p:extLst>
      <p:ext uri="{BB962C8B-B14F-4D97-AF65-F5344CB8AC3E}">
        <p14:creationId xmlns:p14="http://schemas.microsoft.com/office/powerpoint/2010/main" val="3277933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4343400" y="1143000"/>
            <a:ext cx="4495800" cy="5181600"/>
          </a:xfrm>
        </p:spPr>
        <p:txBody>
          <a:bodyPr/>
          <a:lstStyle/>
          <a:p>
            <a:pPr marL="0" indent="0">
              <a:buNone/>
            </a:pPr>
            <a:r>
              <a:rPr lang="en-US" sz="2000" dirty="0"/>
              <a:t>Tinder for Lighting Fires Without Matches</a:t>
            </a:r>
          </a:p>
          <a:p>
            <a:r>
              <a:rPr lang="en-US" sz="1800" dirty="0">
                <a:latin typeface="Univers"/>
              </a:rPr>
              <a:t>Very fine tinder </a:t>
            </a:r>
            <a:r>
              <a:rPr lang="en-US" sz="1800" dirty="0" smtClean="0">
                <a:latin typeface="Univers"/>
              </a:rPr>
              <a:t>is essential </a:t>
            </a:r>
            <a:r>
              <a:rPr lang="en-US" sz="1800" dirty="0">
                <a:latin typeface="Univers"/>
              </a:rPr>
              <a:t>for </a:t>
            </a:r>
            <a:r>
              <a:rPr lang="en-US" sz="1800" dirty="0" smtClean="0">
                <a:latin typeface="Univers"/>
              </a:rPr>
              <a:t>lighting fires </a:t>
            </a:r>
            <a:r>
              <a:rPr lang="en-US" sz="1800" dirty="0" smtClean="0">
                <a:latin typeface="Univers"/>
              </a:rPr>
              <a:t>without matches. </a:t>
            </a:r>
            <a:endParaRPr lang="en-US" sz="1800" dirty="0" smtClean="0">
              <a:latin typeface="Univers"/>
            </a:endParaRPr>
          </a:p>
          <a:p>
            <a:pPr lvl="1"/>
            <a:r>
              <a:rPr lang="en-US" sz="1600" dirty="0" smtClean="0">
                <a:latin typeface="Univers"/>
              </a:rPr>
              <a:t>In the field</a:t>
            </a:r>
            <a:r>
              <a:rPr lang="en-US" sz="1600" dirty="0">
                <a:latin typeface="Univers"/>
              </a:rPr>
              <a:t>, try </a:t>
            </a:r>
            <a:r>
              <a:rPr lang="en-US" sz="1600" dirty="0" smtClean="0">
                <a:latin typeface="Univers"/>
              </a:rPr>
              <a:t>shredding the </a:t>
            </a:r>
            <a:r>
              <a:rPr lang="en-US" sz="1600" dirty="0">
                <a:latin typeface="Univers"/>
              </a:rPr>
              <a:t>dry inner bark </a:t>
            </a:r>
            <a:r>
              <a:rPr lang="en-US" sz="1600" dirty="0" smtClean="0">
                <a:latin typeface="Univers"/>
              </a:rPr>
              <a:t>of a </a:t>
            </a:r>
            <a:r>
              <a:rPr lang="en-US" sz="1600" dirty="0">
                <a:latin typeface="Univers"/>
              </a:rPr>
              <a:t>cottonwood, </a:t>
            </a:r>
            <a:r>
              <a:rPr lang="en-US" sz="1600" dirty="0" smtClean="0">
                <a:latin typeface="Univers"/>
              </a:rPr>
              <a:t>elm, or </a:t>
            </a:r>
            <a:r>
              <a:rPr lang="en-US" sz="1600" dirty="0">
                <a:latin typeface="Univers"/>
              </a:rPr>
              <a:t>cedar tree, </a:t>
            </a:r>
            <a:r>
              <a:rPr lang="en-US" sz="1600" dirty="0" smtClean="0">
                <a:latin typeface="Univers"/>
              </a:rPr>
              <a:t>or gathering </a:t>
            </a:r>
            <a:r>
              <a:rPr lang="en-US" sz="1600" dirty="0">
                <a:latin typeface="Univers"/>
              </a:rPr>
              <a:t>the </a:t>
            </a:r>
            <a:r>
              <a:rPr lang="en-US" sz="1600" dirty="0" smtClean="0">
                <a:latin typeface="Univers"/>
              </a:rPr>
              <a:t>fluff from </a:t>
            </a:r>
            <a:r>
              <a:rPr lang="en-US" sz="1600" dirty="0">
                <a:latin typeface="Univers"/>
              </a:rPr>
              <a:t>a mouse </a:t>
            </a:r>
            <a:r>
              <a:rPr lang="en-US" sz="1600" dirty="0" smtClean="0">
                <a:latin typeface="Univers"/>
              </a:rPr>
              <a:t>nest or </a:t>
            </a:r>
            <a:r>
              <a:rPr lang="en-US" sz="1600" dirty="0">
                <a:latin typeface="Univers"/>
              </a:rPr>
              <a:t>chipmunk </a:t>
            </a:r>
            <a:r>
              <a:rPr lang="en-US" sz="1600" dirty="0" smtClean="0">
                <a:latin typeface="Univers"/>
              </a:rPr>
              <a:t>burrow. </a:t>
            </a:r>
          </a:p>
          <a:p>
            <a:pPr lvl="1"/>
            <a:r>
              <a:rPr lang="en-US" sz="1600" dirty="0" smtClean="0">
                <a:latin typeface="Univers"/>
              </a:rPr>
              <a:t>You </a:t>
            </a:r>
            <a:r>
              <a:rPr lang="en-US" sz="1600" dirty="0">
                <a:latin typeface="Univers"/>
              </a:rPr>
              <a:t>can use lint </a:t>
            </a:r>
            <a:r>
              <a:rPr lang="en-US" sz="1600" dirty="0" smtClean="0">
                <a:latin typeface="Univers"/>
              </a:rPr>
              <a:t>from a </a:t>
            </a:r>
            <a:r>
              <a:rPr lang="en-US" sz="1600" dirty="0">
                <a:latin typeface="Univers"/>
              </a:rPr>
              <a:t>clothes dryer, too</a:t>
            </a:r>
            <a:r>
              <a:rPr lang="en-US" sz="1600" dirty="0" smtClean="0">
                <a:latin typeface="Univers"/>
              </a:rPr>
              <a:t>.</a:t>
            </a:r>
          </a:p>
          <a:p>
            <a:r>
              <a:rPr lang="en-US" sz="1800" dirty="0"/>
              <a:t>In survival situations, gather three or four times as much tinder, kindling, and fuel wood as you would normally </a:t>
            </a:r>
            <a:r>
              <a:rPr lang="en-US" sz="1800" dirty="0" smtClean="0"/>
              <a:t>want so </a:t>
            </a:r>
            <a:r>
              <a:rPr lang="en-US" sz="1800" dirty="0"/>
              <a:t>you won’t have to run off to gather more flammable material once the fire is burning.</a:t>
            </a:r>
          </a:p>
          <a:p>
            <a:endParaRPr lang="en-US" sz="1800" dirty="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3962400" cy="2975670"/>
          </a:xfrm>
          <a:prstGeom prst="rect">
            <a:avLst/>
          </a:prstGeom>
        </p:spPr>
      </p:pic>
    </p:spTree>
    <p:extLst>
      <p:ext uri="{BB962C8B-B14F-4D97-AF65-F5344CB8AC3E}">
        <p14:creationId xmlns:p14="http://schemas.microsoft.com/office/powerpoint/2010/main" val="814998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2362200" y="1143000"/>
            <a:ext cx="6477000" cy="5181600"/>
          </a:xfrm>
        </p:spPr>
        <p:txBody>
          <a:bodyPr/>
          <a:lstStyle/>
          <a:p>
            <a:pPr marL="0" indent="0">
              <a:buNone/>
            </a:pPr>
            <a:r>
              <a:rPr lang="en-US" sz="1800" b="1" dirty="0"/>
              <a:t>Magnifying Lens. </a:t>
            </a:r>
            <a:endParaRPr lang="en-US" sz="1800" b="1" dirty="0" smtClean="0"/>
          </a:p>
          <a:p>
            <a:r>
              <a:rPr lang="en-US" sz="1800" dirty="0" smtClean="0"/>
              <a:t>On </a:t>
            </a:r>
            <a:r>
              <a:rPr lang="en-US" sz="1800" dirty="0"/>
              <a:t>a clear day you might be able to </a:t>
            </a:r>
            <a:r>
              <a:rPr lang="en-US" sz="1800" dirty="0" smtClean="0"/>
              <a:t>focus sunlight </a:t>
            </a:r>
            <a:r>
              <a:rPr lang="en-US" sz="1800" dirty="0"/>
              <a:t>through a curved lens such as that found on the </a:t>
            </a:r>
            <a:r>
              <a:rPr lang="en-US" sz="1800" dirty="0" smtClean="0"/>
              <a:t>baseplates of </a:t>
            </a:r>
            <a:r>
              <a:rPr lang="en-US" sz="1800" dirty="0"/>
              <a:t>some compasses and in eyeglasses, a magnifying </a:t>
            </a:r>
            <a:r>
              <a:rPr lang="en-US" sz="1800" dirty="0" smtClean="0"/>
              <a:t>glass, camera </a:t>
            </a:r>
            <a:r>
              <a:rPr lang="en-US" sz="1800" dirty="0"/>
              <a:t>lenses, binoculars, and telescopes. </a:t>
            </a:r>
            <a:endParaRPr lang="en-US" sz="1800" dirty="0" smtClean="0"/>
          </a:p>
          <a:p>
            <a:pPr lvl="1"/>
            <a:r>
              <a:rPr lang="en-US" sz="1600" dirty="0" smtClean="0"/>
              <a:t>In </a:t>
            </a:r>
            <a:r>
              <a:rPr lang="en-US" sz="1600" dirty="0"/>
              <a:t>some cases, </a:t>
            </a:r>
            <a:r>
              <a:rPr lang="en-US" sz="1600" dirty="0" smtClean="0"/>
              <a:t>you might </a:t>
            </a:r>
            <a:r>
              <a:rPr lang="en-US" sz="1600" dirty="0"/>
              <a:t>need to remove the lens from the instrument in </a:t>
            </a:r>
            <a:r>
              <a:rPr lang="en-US" sz="1600" dirty="0" smtClean="0"/>
              <a:t>which you </a:t>
            </a:r>
            <a:r>
              <a:rPr lang="en-US" sz="1600" dirty="0"/>
              <a:t>found it.</a:t>
            </a:r>
          </a:p>
          <a:p>
            <a:r>
              <a:rPr lang="en-US" sz="1800" dirty="0"/>
              <a:t>Hold the lens so that the sunlight streaming </a:t>
            </a:r>
            <a:r>
              <a:rPr lang="en-US" sz="1800" dirty="0" smtClean="0"/>
              <a:t>through it </a:t>
            </a:r>
            <a:r>
              <a:rPr lang="en-US" sz="1800" dirty="0"/>
              <a:t>is concentrated down to a bright pinpoint on </a:t>
            </a:r>
            <a:r>
              <a:rPr lang="en-US" sz="1800" dirty="0" smtClean="0"/>
              <a:t>your tinder</a:t>
            </a:r>
            <a:r>
              <a:rPr lang="en-US" sz="1800" dirty="0"/>
              <a:t>. </a:t>
            </a:r>
            <a:endParaRPr lang="en-US" sz="1800" dirty="0" smtClean="0"/>
          </a:p>
          <a:p>
            <a:r>
              <a:rPr lang="en-US" sz="1800" dirty="0" smtClean="0"/>
              <a:t>In </a:t>
            </a:r>
            <a:r>
              <a:rPr lang="en-US" sz="1800" dirty="0"/>
              <a:t>a few moments it will generate enough </a:t>
            </a:r>
            <a:r>
              <a:rPr lang="en-US" sz="1800" dirty="0" smtClean="0"/>
              <a:t>heat to </a:t>
            </a:r>
            <a:r>
              <a:rPr lang="en-US" sz="1800" dirty="0"/>
              <a:t>cause the tinder to burn.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00" y="4419600"/>
            <a:ext cx="3429000" cy="2276856"/>
          </a:xfrm>
          <a:prstGeom prst="rect">
            <a:avLst/>
          </a:prstGeom>
        </p:spPr>
      </p:pic>
    </p:spTree>
    <p:extLst>
      <p:ext uri="{BB962C8B-B14F-4D97-AF65-F5344CB8AC3E}">
        <p14:creationId xmlns:p14="http://schemas.microsoft.com/office/powerpoint/2010/main" val="3520540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2362200" y="1038225"/>
            <a:ext cx="6477000" cy="5286375"/>
          </a:xfrm>
        </p:spPr>
        <p:txBody>
          <a:bodyPr/>
          <a:lstStyle/>
          <a:p>
            <a:pPr marL="0" indent="0">
              <a:buNone/>
            </a:pPr>
            <a:r>
              <a:rPr lang="en-US" sz="1800" b="1" dirty="0"/>
              <a:t>Flint and Steel. </a:t>
            </a:r>
            <a:endParaRPr lang="en-US" sz="1800" b="1" dirty="0" smtClean="0"/>
          </a:p>
          <a:p>
            <a:r>
              <a:rPr lang="en-US" sz="1800" dirty="0" smtClean="0"/>
              <a:t>Striking </a:t>
            </a:r>
            <a:r>
              <a:rPr lang="en-US" sz="1800" dirty="0"/>
              <a:t>one hard object against another </a:t>
            </a:r>
            <a:r>
              <a:rPr lang="en-US" sz="1800" dirty="0" smtClean="0"/>
              <a:t>can sometimes </a:t>
            </a:r>
            <a:r>
              <a:rPr lang="en-US" sz="1800" dirty="0"/>
              <a:t>produce </a:t>
            </a:r>
            <a:r>
              <a:rPr lang="en-US" sz="1800" dirty="0" smtClean="0"/>
              <a:t>sparks such as a </a:t>
            </a:r>
            <a:r>
              <a:rPr lang="en-US" sz="1800" dirty="0"/>
              <a:t>pocketknife and a piece of </a:t>
            </a:r>
            <a:r>
              <a:rPr lang="en-US" sz="1800" dirty="0" smtClean="0"/>
              <a:t>flint.</a:t>
            </a:r>
            <a:endParaRPr lang="en-US" sz="1800" dirty="0"/>
          </a:p>
          <a:p>
            <a:pPr lvl="1"/>
            <a:r>
              <a:rPr lang="en-US" sz="1600" dirty="0"/>
              <a:t>Form your fine tinder (dryer lint works well) into a </a:t>
            </a:r>
            <a:r>
              <a:rPr lang="en-US" sz="1600" dirty="0" smtClean="0"/>
              <a:t>bird’s nest </a:t>
            </a:r>
            <a:r>
              <a:rPr lang="en-US" sz="1600" dirty="0"/>
              <a:t>shape the size of a softball. </a:t>
            </a:r>
            <a:endParaRPr lang="en-US" sz="1600" dirty="0" smtClean="0"/>
          </a:p>
          <a:p>
            <a:pPr lvl="1"/>
            <a:r>
              <a:rPr lang="en-US" sz="1600" dirty="0" smtClean="0"/>
              <a:t>Holding </a:t>
            </a:r>
            <a:r>
              <a:rPr lang="en-US" sz="1600" dirty="0"/>
              <a:t>the flint just above </a:t>
            </a:r>
            <a:r>
              <a:rPr lang="en-US" sz="1600" dirty="0" smtClean="0"/>
              <a:t>the tinder</a:t>
            </a:r>
            <a:r>
              <a:rPr lang="en-US" sz="1600" dirty="0"/>
              <a:t>, strike it with the steel to direct the sparks into it. </a:t>
            </a:r>
            <a:endParaRPr lang="en-US" sz="1600" dirty="0" smtClean="0"/>
          </a:p>
          <a:p>
            <a:pPr lvl="1"/>
            <a:r>
              <a:rPr lang="en-US" sz="1600" dirty="0" smtClean="0"/>
              <a:t>Use a downward </a:t>
            </a:r>
            <a:r>
              <a:rPr lang="en-US" sz="1600" dirty="0"/>
              <a:t>motion to strike the steel against an edge of </a:t>
            </a:r>
            <a:r>
              <a:rPr lang="en-US" sz="1600" dirty="0" smtClean="0"/>
              <a:t>the flint</a:t>
            </a:r>
            <a:r>
              <a:rPr lang="en-US" sz="1600" dirty="0"/>
              <a:t>. </a:t>
            </a:r>
            <a:endParaRPr lang="en-US" sz="1600" dirty="0" smtClean="0"/>
          </a:p>
          <a:p>
            <a:pPr lvl="1"/>
            <a:r>
              <a:rPr lang="en-US" sz="1600" dirty="0" smtClean="0"/>
              <a:t>Nurse </a:t>
            </a:r>
            <a:r>
              <a:rPr lang="en-US" sz="1600" dirty="0"/>
              <a:t>a spark into a flame by blowing on it very </a:t>
            </a:r>
            <a:r>
              <a:rPr lang="en-US" sz="1600" dirty="0" smtClean="0"/>
              <a:t>gently. </a:t>
            </a:r>
          </a:p>
          <a:p>
            <a:pPr lvl="1"/>
            <a:r>
              <a:rPr lang="en-US" sz="1600" dirty="0" smtClean="0"/>
              <a:t>When </a:t>
            </a:r>
            <a:r>
              <a:rPr lang="en-US" sz="1600" dirty="0"/>
              <a:t>the tinder bursts into flame, and the kindling </a:t>
            </a:r>
            <a:r>
              <a:rPr lang="en-US" sz="1600" dirty="0" smtClean="0"/>
              <a:t>catches fire</a:t>
            </a:r>
            <a:r>
              <a:rPr lang="en-US" sz="1600" dirty="0"/>
              <a:t>, push it underneath your fire lay.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363" y="4495800"/>
            <a:ext cx="3840674" cy="2228850"/>
          </a:xfrm>
          <a:prstGeom prst="rect">
            <a:avLst/>
          </a:prstGeom>
        </p:spPr>
      </p:pic>
    </p:spTree>
    <p:extLst>
      <p:ext uri="{BB962C8B-B14F-4D97-AF65-F5344CB8AC3E}">
        <p14:creationId xmlns:p14="http://schemas.microsoft.com/office/powerpoint/2010/main" val="33218589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59"/>
            <a:ext cx="6477000" cy="715962"/>
          </a:xfrm>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3810000" y="718921"/>
            <a:ext cx="5181600" cy="5910479"/>
          </a:xfrm>
        </p:spPr>
        <p:txBody>
          <a:bodyPr/>
          <a:lstStyle/>
          <a:p>
            <a:pPr marL="0" lvl="0" indent="0" eaLnBrk="0" hangingPunct="0">
              <a:spcBef>
                <a:spcPct val="0"/>
              </a:spcBef>
              <a:buNone/>
            </a:pPr>
            <a:r>
              <a:rPr lang="en-US" altLang="en-US" sz="1800" b="1" dirty="0">
                <a:solidFill>
                  <a:schemeClr val="tx1"/>
                </a:solidFill>
                <a:latin typeface="Arial" panose="020B0604020202020204" pitchFamily="34" charset="0"/>
              </a:rPr>
              <a:t>Bow and Drill</a:t>
            </a:r>
            <a:r>
              <a:rPr lang="en-US" altLang="en-US" sz="1800" dirty="0">
                <a:solidFill>
                  <a:schemeClr val="tx1"/>
                </a:solidFill>
                <a:latin typeface="Arial" panose="020B0604020202020204" pitchFamily="34" charset="0"/>
              </a:rPr>
              <a:t> -- </a:t>
            </a:r>
            <a:r>
              <a:rPr lang="en-US" altLang="en-US" sz="1800" dirty="0" smtClean="0">
                <a:solidFill>
                  <a:schemeClr val="tx1"/>
                </a:solidFill>
                <a:latin typeface="Arial" panose="020B0604020202020204" pitchFamily="34" charset="0"/>
              </a:rPr>
              <a:t>You'll </a:t>
            </a:r>
            <a:r>
              <a:rPr lang="en-US" altLang="en-US" sz="1800" dirty="0">
                <a:solidFill>
                  <a:schemeClr val="tx1"/>
                </a:solidFill>
                <a:latin typeface="Arial" panose="020B0604020202020204" pitchFamily="34" charset="0"/>
              </a:rPr>
              <a:t>need the following items:</a:t>
            </a:r>
          </a:p>
          <a:p>
            <a:pPr eaLnBrk="0" hangingPunct="0">
              <a:spcBef>
                <a:spcPct val="0"/>
              </a:spcBef>
            </a:pPr>
            <a:r>
              <a:rPr lang="en-US" altLang="en-US" sz="1400" dirty="0" smtClean="0">
                <a:solidFill>
                  <a:schemeClr val="tx1"/>
                </a:solidFill>
                <a:latin typeface="Arial" panose="020B0604020202020204" pitchFamily="34" charset="0"/>
              </a:rPr>
              <a:t>Socket </a:t>
            </a:r>
            <a:r>
              <a:rPr lang="en-US" altLang="en-US" sz="1400" dirty="0">
                <a:solidFill>
                  <a:schemeClr val="tx1"/>
                </a:solidFill>
                <a:latin typeface="Arial" panose="020B0604020202020204" pitchFamily="34" charset="0"/>
              </a:rPr>
              <a:t>- flat, hand-size rock with a slight depression on one side</a:t>
            </a:r>
          </a:p>
          <a:p>
            <a:pPr eaLnBrk="0" hangingPunct="0">
              <a:spcBef>
                <a:spcPct val="0"/>
              </a:spcBef>
            </a:pPr>
            <a:r>
              <a:rPr lang="en-US" altLang="en-US" sz="1400" dirty="0">
                <a:solidFill>
                  <a:schemeClr val="tx1"/>
                </a:solidFill>
                <a:latin typeface="Arial" panose="020B0604020202020204" pitchFamily="34" charset="0"/>
              </a:rPr>
              <a:t>Drill - sturdy, straight hardwood stick, 1-2 inches in diameter and a foot long</a:t>
            </a:r>
          </a:p>
          <a:p>
            <a:pPr eaLnBrk="0" hangingPunct="0">
              <a:spcBef>
                <a:spcPct val="0"/>
              </a:spcBef>
            </a:pPr>
            <a:r>
              <a:rPr lang="en-US" altLang="en-US" sz="1400" dirty="0">
                <a:solidFill>
                  <a:schemeClr val="tx1"/>
                </a:solidFill>
                <a:latin typeface="Arial" panose="020B0604020202020204" pitchFamily="34" charset="0"/>
              </a:rPr>
              <a:t>Fire Board - flat, softwood board about a foot long, 6 inches wide and one inch thick</a:t>
            </a:r>
          </a:p>
          <a:p>
            <a:pPr eaLnBrk="0" hangingPunct="0">
              <a:spcBef>
                <a:spcPct val="0"/>
              </a:spcBef>
            </a:pPr>
            <a:r>
              <a:rPr lang="en-US" altLang="en-US" sz="1400" dirty="0">
                <a:solidFill>
                  <a:schemeClr val="tx1"/>
                </a:solidFill>
                <a:latin typeface="Arial" panose="020B0604020202020204" pitchFamily="34" charset="0"/>
              </a:rPr>
              <a:t>Bow - flexible and sturdy green stick about one inch in diameter and 18-24 inches long</a:t>
            </a:r>
          </a:p>
          <a:p>
            <a:pPr eaLnBrk="0" hangingPunct="0">
              <a:spcBef>
                <a:spcPct val="0"/>
              </a:spcBef>
            </a:pPr>
            <a:r>
              <a:rPr lang="en-US" altLang="en-US" sz="1400" dirty="0">
                <a:solidFill>
                  <a:schemeClr val="tx1"/>
                </a:solidFill>
                <a:latin typeface="Arial" panose="020B0604020202020204" pitchFamily="34" charset="0"/>
              </a:rPr>
              <a:t>Cord - hiking boot laces work well</a:t>
            </a:r>
          </a:p>
          <a:p>
            <a:pPr eaLnBrk="0" hangingPunct="0">
              <a:spcBef>
                <a:spcPct val="0"/>
              </a:spcBef>
            </a:pPr>
            <a:r>
              <a:rPr lang="en-US" altLang="en-US" sz="1400" dirty="0">
                <a:solidFill>
                  <a:schemeClr val="tx1"/>
                </a:solidFill>
                <a:latin typeface="Arial" panose="020B0604020202020204" pitchFamily="34" charset="0"/>
              </a:rPr>
              <a:t>Once you've gathered your items, it's time to make some fire:</a:t>
            </a:r>
          </a:p>
          <a:p>
            <a:pPr eaLnBrk="0" hangingPunct="0">
              <a:spcBef>
                <a:spcPct val="0"/>
              </a:spcBef>
            </a:pPr>
            <a:r>
              <a:rPr lang="en-US" altLang="en-US" sz="1400" dirty="0">
                <a:solidFill>
                  <a:schemeClr val="tx1"/>
                </a:solidFill>
                <a:latin typeface="Arial" panose="020B0604020202020204" pitchFamily="34" charset="0"/>
              </a:rPr>
              <a:t>Cut a slight, round depression just inside the center edge of the fire board.</a:t>
            </a:r>
          </a:p>
          <a:p>
            <a:pPr eaLnBrk="0" hangingPunct="0">
              <a:spcBef>
                <a:spcPct val="0"/>
              </a:spcBef>
            </a:pPr>
            <a:r>
              <a:rPr lang="en-US" altLang="en-US" sz="1400" dirty="0">
                <a:solidFill>
                  <a:schemeClr val="tx1"/>
                </a:solidFill>
                <a:latin typeface="Arial" panose="020B0604020202020204" pitchFamily="34" charset="0"/>
              </a:rPr>
              <a:t>Notch a V-shaped cut on the underside of the center edge that just meets the depression.</a:t>
            </a:r>
          </a:p>
          <a:p>
            <a:pPr eaLnBrk="0" hangingPunct="0">
              <a:spcBef>
                <a:spcPct val="0"/>
              </a:spcBef>
            </a:pPr>
            <a:r>
              <a:rPr lang="en-US" altLang="en-US" sz="1400" dirty="0">
                <a:solidFill>
                  <a:schemeClr val="tx1"/>
                </a:solidFill>
                <a:latin typeface="Arial" panose="020B0604020202020204" pitchFamily="34" charset="0"/>
              </a:rPr>
              <a:t>Bend your bow stick into a half </a:t>
            </a:r>
            <a:r>
              <a:rPr lang="en-US" altLang="en-US" sz="1400" dirty="0" smtClean="0">
                <a:solidFill>
                  <a:schemeClr val="tx1"/>
                </a:solidFill>
                <a:latin typeface="Arial" panose="020B0604020202020204" pitchFamily="34" charset="0"/>
              </a:rPr>
              <a:t>moon and </a:t>
            </a:r>
            <a:r>
              <a:rPr lang="en-US" altLang="en-US" sz="1400" dirty="0">
                <a:solidFill>
                  <a:schemeClr val="tx1"/>
                </a:solidFill>
                <a:latin typeface="Arial" panose="020B0604020202020204" pitchFamily="34" charset="0"/>
              </a:rPr>
              <a:t>tie it tight with your boot lace.</a:t>
            </a:r>
          </a:p>
          <a:p>
            <a:pPr eaLnBrk="0" hangingPunct="0">
              <a:spcBef>
                <a:spcPct val="0"/>
              </a:spcBef>
            </a:pPr>
            <a:r>
              <a:rPr lang="en-US" altLang="en-US" sz="1400" dirty="0">
                <a:solidFill>
                  <a:schemeClr val="tx1"/>
                </a:solidFill>
                <a:latin typeface="Arial" panose="020B0604020202020204" pitchFamily="34" charset="0"/>
              </a:rPr>
              <a:t>Place the board on the ground and put a cotton ball-sized bunch of tinder under the notch.</a:t>
            </a:r>
          </a:p>
          <a:p>
            <a:pPr eaLnBrk="0" hangingPunct="0">
              <a:spcBef>
                <a:spcPct val="0"/>
              </a:spcBef>
            </a:pPr>
            <a:r>
              <a:rPr lang="en-US" altLang="en-US" sz="1400" dirty="0">
                <a:solidFill>
                  <a:schemeClr val="tx1"/>
                </a:solidFill>
                <a:latin typeface="Arial" panose="020B0604020202020204" pitchFamily="34" charset="0"/>
              </a:rPr>
              <a:t>Put your foot on the board for stability and loop the bow string around the drill, resting in the round depression.</a:t>
            </a:r>
          </a:p>
          <a:p>
            <a:pPr eaLnBrk="0" hangingPunct="0">
              <a:spcBef>
                <a:spcPct val="0"/>
              </a:spcBef>
            </a:pPr>
            <a:r>
              <a:rPr lang="en-US" altLang="en-US" sz="1400" dirty="0">
                <a:solidFill>
                  <a:schemeClr val="tx1"/>
                </a:solidFill>
                <a:latin typeface="Arial" panose="020B0604020202020204" pitchFamily="34" charset="0"/>
              </a:rPr>
              <a:t>Place your socket on top of the drill with moderate pressure and saw the bow back and forth. This will twist the drill and create hot, black powder that falls onto your tinder. Before long, the tinder should ignite and you can transfer it to your fire pit.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3810000" cy="3533775"/>
          </a:xfrm>
          <a:prstGeom prst="rect">
            <a:avLst/>
          </a:prstGeom>
        </p:spPr>
      </p:pic>
    </p:spTree>
    <p:extLst>
      <p:ext uri="{BB962C8B-B14F-4D97-AF65-F5344CB8AC3E}">
        <p14:creationId xmlns:p14="http://schemas.microsoft.com/office/powerpoint/2010/main" val="1568529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22263"/>
            <a:ext cx="6515100" cy="715962"/>
          </a:xfrm>
        </p:spPr>
        <p:txBody>
          <a:bodyPr/>
          <a:lstStyle/>
          <a:p>
            <a:r>
              <a:rPr lang="en-US" sz="3200" dirty="0" smtClean="0"/>
              <a:t>1a. Hazards in the Wilderness</a:t>
            </a:r>
            <a:endParaRPr lang="en-US" sz="3200" dirty="0"/>
          </a:p>
        </p:txBody>
      </p:sp>
      <p:sp>
        <p:nvSpPr>
          <p:cNvPr id="3" name="Content Placeholder 2"/>
          <p:cNvSpPr>
            <a:spLocks noGrp="1"/>
          </p:cNvSpPr>
          <p:nvPr>
            <p:ph idx="1"/>
          </p:nvPr>
        </p:nvSpPr>
        <p:spPr>
          <a:xfrm>
            <a:off x="2362200" y="1295400"/>
            <a:ext cx="6477000" cy="5029200"/>
          </a:xfrm>
        </p:spPr>
        <p:txBody>
          <a:bodyPr/>
          <a:lstStyle/>
          <a:p>
            <a:r>
              <a:rPr lang="en-US" sz="1800" b="1" dirty="0"/>
              <a:t>Plan Ahead. </a:t>
            </a:r>
            <a:r>
              <a:rPr lang="en-US" sz="1800" dirty="0"/>
              <a:t>Any trip you plan should match the skill </a:t>
            </a:r>
            <a:r>
              <a:rPr lang="en-US" sz="1800" dirty="0" smtClean="0"/>
              <a:t>level and </a:t>
            </a:r>
            <a:r>
              <a:rPr lang="en-US" sz="1800" dirty="0"/>
              <a:t>fitness of the members of your group. Remember to </a:t>
            </a:r>
            <a:r>
              <a:rPr lang="en-US" sz="1800" dirty="0" smtClean="0"/>
              <a:t>get permission </a:t>
            </a:r>
            <a:r>
              <a:rPr lang="en-US" sz="1800" dirty="0"/>
              <a:t>from the land owner if you plan to cross or </a:t>
            </a:r>
            <a:r>
              <a:rPr lang="en-US" sz="1800" dirty="0" smtClean="0"/>
              <a:t>use private </a:t>
            </a:r>
            <a:r>
              <a:rPr lang="en-US" sz="1800" dirty="0"/>
              <a:t>land, and research the terrain, elevation </a:t>
            </a:r>
            <a:r>
              <a:rPr lang="en-US" sz="1800" dirty="0" smtClean="0"/>
              <a:t>ranges, trails</a:t>
            </a:r>
            <a:r>
              <a:rPr lang="en-US" sz="1800" dirty="0"/>
              <a:t>, wildlife, campsites, typical weather conditions, </a:t>
            </a:r>
            <a:r>
              <a:rPr lang="en-US" sz="1800" dirty="0" smtClean="0"/>
              <a:t>and environmental </a:t>
            </a:r>
            <a:r>
              <a:rPr lang="en-US" sz="1800" dirty="0"/>
              <a:t>issues for the period of the trek. Know </a:t>
            </a:r>
            <a:r>
              <a:rPr lang="en-US" sz="1800" dirty="0" smtClean="0"/>
              <a:t>where you’re </a:t>
            </a:r>
            <a:r>
              <a:rPr lang="en-US" sz="1800" dirty="0"/>
              <a:t>going and what to expect</a:t>
            </a:r>
            <a:r>
              <a:rPr lang="en-US" sz="1800" dirty="0" smtClean="0"/>
              <a:t>.</a:t>
            </a:r>
          </a:p>
          <a:p>
            <a:r>
              <a:rPr lang="en-US" sz="1800" b="1" dirty="0"/>
              <a:t>Gear Up. </a:t>
            </a:r>
            <a:r>
              <a:rPr lang="en-US" sz="1800" dirty="0"/>
              <a:t>Before you leave, get topographic maps and </a:t>
            </a:r>
            <a:r>
              <a:rPr lang="en-US" sz="1800" dirty="0" smtClean="0"/>
              <a:t>current trail </a:t>
            </a:r>
            <a:r>
              <a:rPr lang="en-US" sz="1800" dirty="0"/>
              <a:t>maps for the area. Take equipment—including </a:t>
            </a:r>
            <a:r>
              <a:rPr lang="en-US" sz="1800" dirty="0" smtClean="0"/>
              <a:t>a first-aid </a:t>
            </a:r>
            <a:r>
              <a:rPr lang="en-US" sz="1800" dirty="0"/>
              <a:t>kit—and clothing that is appropriate for the </a:t>
            </a:r>
            <a:r>
              <a:rPr lang="en-US" sz="1800" dirty="0" smtClean="0"/>
              <a:t>weather and </a:t>
            </a:r>
            <a:r>
              <a:rPr lang="en-US" sz="1800" dirty="0"/>
              <a:t>is in good condition. Wear proper protection against </a:t>
            </a:r>
            <a:r>
              <a:rPr lang="en-US" sz="1800" dirty="0" smtClean="0"/>
              <a:t>the sun </a:t>
            </a:r>
            <a:r>
              <a:rPr lang="en-US" sz="1800" dirty="0"/>
              <a:t>and biting insects and animals, and remember to </a:t>
            </a:r>
            <a:r>
              <a:rPr lang="en-US" sz="1800" dirty="0" smtClean="0"/>
              <a:t>adjust clothing </a:t>
            </a:r>
            <a:r>
              <a:rPr lang="en-US" sz="1800" dirty="0"/>
              <a:t>layers to match the weather conditions. </a:t>
            </a:r>
            <a:r>
              <a:rPr lang="en-US" sz="1800" dirty="0" smtClean="0"/>
              <a:t>Drink plenty </a:t>
            </a:r>
            <a:r>
              <a:rPr lang="en-US" sz="1800" dirty="0"/>
              <a:t>of water to stay hydrated</a:t>
            </a:r>
            <a:r>
              <a:rPr lang="en-US" sz="1800" dirty="0" smtClean="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 y="680244"/>
            <a:ext cx="2268537" cy="2268537"/>
          </a:xfrm>
          <a:prstGeom prst="rect">
            <a:avLst/>
          </a:prstGeom>
        </p:spPr>
      </p:pic>
    </p:spTree>
    <p:extLst>
      <p:ext uri="{BB962C8B-B14F-4D97-AF65-F5344CB8AC3E}">
        <p14:creationId xmlns:p14="http://schemas.microsoft.com/office/powerpoint/2010/main" val="2263159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6. Lighting a Fire without Matches</a:t>
            </a:r>
            <a:endParaRPr lang="en-US" sz="3200" dirty="0"/>
          </a:p>
        </p:txBody>
      </p:sp>
      <p:sp>
        <p:nvSpPr>
          <p:cNvPr id="3" name="Content Placeholder 2"/>
          <p:cNvSpPr>
            <a:spLocks noGrp="1"/>
          </p:cNvSpPr>
          <p:nvPr>
            <p:ph idx="1"/>
          </p:nvPr>
        </p:nvSpPr>
        <p:spPr>
          <a:xfrm>
            <a:off x="3886200" y="1038225"/>
            <a:ext cx="4953000" cy="5286375"/>
          </a:xfrm>
        </p:spPr>
        <p:txBody>
          <a:bodyPr/>
          <a:lstStyle/>
          <a:p>
            <a:pPr marL="0" indent="0">
              <a:buNone/>
            </a:pPr>
            <a:r>
              <a:rPr lang="en-US" sz="1800" b="1" dirty="0" smtClean="0"/>
              <a:t>Battery and Steel Wool. </a:t>
            </a:r>
            <a:endParaRPr lang="en-US" sz="1800" b="1" dirty="0" smtClean="0"/>
          </a:p>
          <a:p>
            <a:r>
              <a:rPr lang="en-US" sz="1800" dirty="0" smtClean="0"/>
              <a:t>Get </a:t>
            </a:r>
            <a:r>
              <a:rPr lang="en-US" sz="1800" dirty="0"/>
              <a:t>the finest steel wool you can </a:t>
            </a:r>
            <a:r>
              <a:rPr lang="en-US" sz="1800" dirty="0" smtClean="0"/>
              <a:t>find, #</a:t>
            </a:r>
            <a:r>
              <a:rPr lang="en-US" sz="1800" dirty="0"/>
              <a:t>00 or #000 grade</a:t>
            </a:r>
            <a:r>
              <a:rPr lang="en-US" sz="1800" dirty="0" smtClean="0"/>
              <a:t>.</a:t>
            </a:r>
          </a:p>
          <a:p>
            <a:r>
              <a:rPr lang="en-US" sz="1800" dirty="0"/>
              <a:t>Use a 9V battery since the terminals are next to each other and it is simple to complete the circuit.</a:t>
            </a:r>
          </a:p>
          <a:p>
            <a:pPr lvl="1"/>
            <a:r>
              <a:rPr lang="en-US" sz="1600" dirty="0" smtClean="0"/>
              <a:t>You </a:t>
            </a:r>
            <a:r>
              <a:rPr lang="en-US" sz="1600" dirty="0"/>
              <a:t>can use ANY battery that you have available </a:t>
            </a:r>
            <a:r>
              <a:rPr lang="en-US" sz="1600" dirty="0" smtClean="0"/>
              <a:t>by pulling </a:t>
            </a:r>
            <a:r>
              <a:rPr lang="en-US" sz="1600" dirty="0"/>
              <a:t>apart the steel wool so it can reach </a:t>
            </a:r>
            <a:r>
              <a:rPr lang="en-US" sz="1600" dirty="0" smtClean="0"/>
              <a:t>each end of the battery.</a:t>
            </a:r>
          </a:p>
          <a:p>
            <a:r>
              <a:rPr lang="en-US" sz="1800" dirty="0"/>
              <a:t>Get your kindling and tinder ready. </a:t>
            </a:r>
            <a:endParaRPr lang="en-US" sz="1800" dirty="0" smtClean="0"/>
          </a:p>
          <a:p>
            <a:r>
              <a:rPr lang="en-US" sz="1800" dirty="0" smtClean="0"/>
              <a:t>Touch </a:t>
            </a:r>
            <a:r>
              <a:rPr lang="en-US" sz="1800" dirty="0"/>
              <a:t>the battery contacts to the steel wool to complete the circuit. The steel wool will ignite and burn. Be sure not to touch the HOT metal or breath the fumes.</a:t>
            </a:r>
          </a:p>
          <a:p>
            <a:r>
              <a:rPr lang="en-US" sz="1800" dirty="0"/>
              <a:t>Start feeding the </a:t>
            </a:r>
            <a:r>
              <a:rPr lang="en-US" sz="1800" dirty="0" smtClean="0"/>
              <a:t>burning steel wool </a:t>
            </a:r>
            <a:r>
              <a:rPr lang="en-US" sz="1800" dirty="0"/>
              <a:t>with kindling and blow gently on the igniting pile as you normally would for starting a fire.</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3350705" cy="2514600"/>
          </a:xfrm>
          <a:prstGeom prst="rect">
            <a:avLst/>
          </a:prstGeom>
        </p:spPr>
      </p:pic>
    </p:spTree>
    <p:extLst>
      <p:ext uri="{BB962C8B-B14F-4D97-AF65-F5344CB8AC3E}">
        <p14:creationId xmlns:p14="http://schemas.microsoft.com/office/powerpoint/2010/main" val="993251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7</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Do the following: </a:t>
            </a:r>
          </a:p>
          <a:p>
            <a:pPr marL="800100" lvl="1" indent="-342900">
              <a:buFont typeface="+mj-lt"/>
              <a:buAutoNum type="alphaLcPeriod"/>
            </a:pPr>
            <a:r>
              <a:rPr lang="en-US" sz="1800" dirty="0"/>
              <a:t>Show five different ways to attract attention when lost.</a:t>
            </a:r>
          </a:p>
          <a:p>
            <a:pPr marL="800100" lvl="1" indent="-342900">
              <a:buFont typeface="+mj-lt"/>
              <a:buAutoNum type="alphaLcPeriod"/>
            </a:pPr>
            <a:r>
              <a:rPr lang="en-US" sz="1800" dirty="0"/>
              <a:t>Demonstrate how to use a signal mirror.</a:t>
            </a:r>
          </a:p>
          <a:p>
            <a:pPr marL="800100" lvl="1" indent="-342900">
              <a:buFont typeface="+mj-lt"/>
              <a:buAutoNum type="alphaLcPeriod"/>
            </a:pPr>
            <a:r>
              <a:rPr lang="en-US" sz="1800" dirty="0"/>
              <a:t>Describe from memory five ground-to- air signals and tell what they mean.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2664760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 Attracting Attention when Lost</a:t>
            </a:r>
            <a:endParaRPr lang="en-US" sz="3200" dirty="0"/>
          </a:p>
        </p:txBody>
      </p:sp>
      <p:sp>
        <p:nvSpPr>
          <p:cNvPr id="3" name="Content Placeholder 2"/>
          <p:cNvSpPr>
            <a:spLocks noGrp="1"/>
          </p:cNvSpPr>
          <p:nvPr>
            <p:ph idx="1"/>
          </p:nvPr>
        </p:nvSpPr>
        <p:spPr>
          <a:xfrm>
            <a:off x="2362200" y="4495800"/>
            <a:ext cx="6477000" cy="1828800"/>
          </a:xfrm>
        </p:spPr>
        <p:txBody>
          <a:bodyPr/>
          <a:lstStyle/>
          <a:p>
            <a:r>
              <a:rPr lang="en-US" sz="1800" b="1" dirty="0"/>
              <a:t>Noise. </a:t>
            </a:r>
            <a:r>
              <a:rPr lang="en-US" sz="1800" dirty="0"/>
              <a:t>Recognized signals of distress include three blasts on </a:t>
            </a:r>
            <a:r>
              <a:rPr lang="en-US" sz="1800" dirty="0" smtClean="0"/>
              <a:t>a whistle</a:t>
            </a:r>
            <a:r>
              <a:rPr lang="en-US" sz="1800" dirty="0"/>
              <a:t>, three shouts, three bursts from a boat air horn, or </a:t>
            </a:r>
            <a:r>
              <a:rPr lang="en-US" sz="1800" dirty="0" smtClean="0"/>
              <a:t>three of </a:t>
            </a:r>
            <a:r>
              <a:rPr lang="en-US" sz="1800" dirty="0"/>
              <a:t>any other sounds delivered every minute or two.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850" y="1065598"/>
            <a:ext cx="5905500" cy="3238500"/>
          </a:xfrm>
          <a:prstGeom prst="rect">
            <a:avLst/>
          </a:prstGeom>
        </p:spPr>
      </p:pic>
    </p:spTree>
    <p:extLst>
      <p:ext uri="{BB962C8B-B14F-4D97-AF65-F5344CB8AC3E}">
        <p14:creationId xmlns:p14="http://schemas.microsoft.com/office/powerpoint/2010/main" val="3383462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 Attracting Attention when Lost</a:t>
            </a:r>
            <a:endParaRPr lang="en-US" sz="3200" dirty="0"/>
          </a:p>
        </p:txBody>
      </p:sp>
      <p:sp>
        <p:nvSpPr>
          <p:cNvPr id="3" name="Content Placeholder 2"/>
          <p:cNvSpPr>
            <a:spLocks noGrp="1"/>
          </p:cNvSpPr>
          <p:nvPr>
            <p:ph idx="1"/>
          </p:nvPr>
        </p:nvSpPr>
        <p:spPr>
          <a:xfrm>
            <a:off x="2324100" y="1219200"/>
            <a:ext cx="6477000" cy="4267200"/>
          </a:xfrm>
        </p:spPr>
        <p:txBody>
          <a:bodyPr/>
          <a:lstStyle/>
          <a:p>
            <a:r>
              <a:rPr lang="en-US" sz="1800" b="1" dirty="0"/>
              <a:t>Electronic Devices. </a:t>
            </a:r>
            <a:r>
              <a:rPr lang="en-US" sz="1800" dirty="0"/>
              <a:t>Mobile phones are useful in areas </a:t>
            </a:r>
            <a:r>
              <a:rPr lang="en-US" sz="1800" dirty="0" smtClean="0"/>
              <a:t>with coverage</a:t>
            </a:r>
            <a:r>
              <a:rPr lang="en-US" sz="1800" dirty="0"/>
              <a:t>, but many backcountry areas are out of reach of </a:t>
            </a:r>
            <a:r>
              <a:rPr lang="en-US" sz="1800" dirty="0" smtClean="0"/>
              <a:t>a cell </a:t>
            </a:r>
            <a:r>
              <a:rPr lang="en-US" sz="1800" dirty="0"/>
              <a:t>tower</a:t>
            </a:r>
            <a:r>
              <a:rPr lang="en-US" sz="1800" dirty="0" smtClean="0"/>
              <a:t>. </a:t>
            </a:r>
            <a:r>
              <a:rPr lang="en-US" sz="1800" dirty="0"/>
              <a:t>Before you leave, find out whether the area you will be </a:t>
            </a:r>
            <a:r>
              <a:rPr lang="en-US" sz="1800" dirty="0" smtClean="0"/>
              <a:t>visiting has </a:t>
            </a:r>
            <a:r>
              <a:rPr lang="en-US" sz="1800" dirty="0"/>
              <a:t>reliable service.</a:t>
            </a:r>
          </a:p>
        </p:txBody>
      </p:sp>
      <p:pic>
        <p:nvPicPr>
          <p:cNvPr id="5" name="Picture 4"/>
          <p:cNvPicPr>
            <a:picLocks noChangeAspect="1"/>
          </p:cNvPicPr>
          <p:nvPr/>
        </p:nvPicPr>
        <p:blipFill>
          <a:blip r:embed="rId2"/>
          <a:stretch>
            <a:fillRect/>
          </a:stretch>
        </p:blipFill>
        <p:spPr>
          <a:xfrm>
            <a:off x="3048000" y="2619375"/>
            <a:ext cx="4572000" cy="3048000"/>
          </a:xfrm>
          <a:prstGeom prst="rect">
            <a:avLst/>
          </a:prstGeom>
        </p:spPr>
      </p:pic>
    </p:spTree>
    <p:extLst>
      <p:ext uri="{BB962C8B-B14F-4D97-AF65-F5344CB8AC3E}">
        <p14:creationId xmlns:p14="http://schemas.microsoft.com/office/powerpoint/2010/main" val="12862613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 Attracting Attention when Lost</a:t>
            </a:r>
            <a:endParaRPr lang="en-US" sz="3200" dirty="0"/>
          </a:p>
        </p:txBody>
      </p:sp>
      <p:sp>
        <p:nvSpPr>
          <p:cNvPr id="3" name="Content Placeholder 2"/>
          <p:cNvSpPr>
            <a:spLocks noGrp="1"/>
          </p:cNvSpPr>
          <p:nvPr>
            <p:ph idx="1"/>
          </p:nvPr>
        </p:nvSpPr>
        <p:spPr>
          <a:xfrm>
            <a:off x="4191000" y="1143000"/>
            <a:ext cx="4648200" cy="5562600"/>
          </a:xfrm>
        </p:spPr>
        <p:txBody>
          <a:bodyPr/>
          <a:lstStyle/>
          <a:p>
            <a:r>
              <a:rPr lang="en-US" sz="1800" b="1" dirty="0"/>
              <a:t>Mirrors and Lights. </a:t>
            </a:r>
            <a:r>
              <a:rPr lang="en-US" sz="1800" dirty="0"/>
              <a:t>When the sun is shining, the flash of </a:t>
            </a:r>
            <a:r>
              <a:rPr lang="en-US" sz="1800" dirty="0" smtClean="0"/>
              <a:t>light reflected </a:t>
            </a:r>
            <a:r>
              <a:rPr lang="en-US" sz="1800" dirty="0"/>
              <a:t>with a signal mirror can be seen for miles. </a:t>
            </a:r>
            <a:endParaRPr lang="en-US" sz="1800" dirty="0" smtClean="0"/>
          </a:p>
          <a:p>
            <a:r>
              <a:rPr lang="en-US" sz="1800" dirty="0" smtClean="0"/>
              <a:t>If </a:t>
            </a:r>
            <a:r>
              <a:rPr lang="en-US" sz="1800" dirty="0"/>
              <a:t>you don’t have a signal mirror, you might be able </a:t>
            </a:r>
            <a:r>
              <a:rPr lang="en-US" sz="1800" dirty="0" smtClean="0"/>
              <a:t>to use </a:t>
            </a:r>
            <a:r>
              <a:rPr lang="en-US" sz="1800" dirty="0"/>
              <a:t>a piece of shiny flat metal from an aircraft or remove </a:t>
            </a:r>
            <a:r>
              <a:rPr lang="en-US" sz="1800" dirty="0" smtClean="0"/>
              <a:t>a rearview </a:t>
            </a:r>
            <a:r>
              <a:rPr lang="en-US" sz="1800" dirty="0"/>
              <a:t>mirror from a motor vehicle, or even use the </a:t>
            </a:r>
            <a:r>
              <a:rPr lang="en-US" sz="1800" dirty="0" smtClean="0"/>
              <a:t>shiny side </a:t>
            </a:r>
            <a:r>
              <a:rPr lang="en-US" sz="1800" dirty="0"/>
              <a:t>of a CD or DVD.</a:t>
            </a:r>
          </a:p>
          <a:p>
            <a:r>
              <a:rPr lang="en-US" sz="1800" dirty="0"/>
              <a:t>At night, use a flashlight to send groups of three </a:t>
            </a:r>
            <a:r>
              <a:rPr lang="en-US" sz="1800" dirty="0" smtClean="0"/>
              <a:t>flashes in </a:t>
            </a:r>
            <a:r>
              <a:rPr lang="en-US" sz="1800" dirty="0"/>
              <a:t>the direction where you believe rescuers might be able </a:t>
            </a:r>
            <a:r>
              <a:rPr lang="en-US" sz="1800" dirty="0" smtClean="0"/>
              <a:t>to see </a:t>
            </a:r>
            <a:r>
              <a:rPr lang="en-US" sz="1800" dirty="0"/>
              <a:t>them.</a:t>
            </a:r>
          </a:p>
          <a:p>
            <a:r>
              <a:rPr lang="en-US" sz="1800" dirty="0"/>
              <a:t>Flares can be found on airplanes and in some </a:t>
            </a:r>
            <a:r>
              <a:rPr lang="en-US" sz="1800" dirty="0" smtClean="0"/>
              <a:t>watercraft and </a:t>
            </a:r>
            <a:r>
              <a:rPr lang="en-US" sz="1800" dirty="0"/>
              <a:t>motor vehicles and can be effective if you have a </a:t>
            </a:r>
            <a:r>
              <a:rPr lang="en-US" sz="1800" dirty="0" smtClean="0"/>
              <a:t>rescue aircraft </a:t>
            </a:r>
            <a:r>
              <a:rPr lang="en-US" sz="1800" dirty="0"/>
              <a:t>in sight. They are visible for only a short time, </a:t>
            </a:r>
            <a:r>
              <a:rPr lang="en-US" sz="1800" dirty="0" smtClean="0"/>
              <a:t>though, so </a:t>
            </a:r>
            <a:r>
              <a:rPr lang="en-US" sz="1800" dirty="0"/>
              <a:t>save them for the right moment.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3810000" cy="177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3390898"/>
            <a:ext cx="3810001" cy="2857501"/>
          </a:xfrm>
          <a:prstGeom prst="rect">
            <a:avLst/>
          </a:prstGeom>
        </p:spPr>
      </p:pic>
    </p:spTree>
    <p:extLst>
      <p:ext uri="{BB962C8B-B14F-4D97-AF65-F5344CB8AC3E}">
        <p14:creationId xmlns:p14="http://schemas.microsoft.com/office/powerpoint/2010/main" val="10110438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 Attracting Attention when Lost</a:t>
            </a:r>
            <a:endParaRPr lang="en-US" sz="3200" dirty="0"/>
          </a:p>
        </p:txBody>
      </p:sp>
      <p:sp>
        <p:nvSpPr>
          <p:cNvPr id="3" name="Content Placeholder 2"/>
          <p:cNvSpPr>
            <a:spLocks noGrp="1"/>
          </p:cNvSpPr>
          <p:nvPr>
            <p:ph idx="1"/>
          </p:nvPr>
        </p:nvSpPr>
        <p:spPr>
          <a:xfrm>
            <a:off x="4191000" y="1219200"/>
            <a:ext cx="4648200" cy="5105400"/>
          </a:xfrm>
        </p:spPr>
        <p:txBody>
          <a:bodyPr/>
          <a:lstStyle/>
          <a:p>
            <a:r>
              <a:rPr lang="en-US" sz="1800" b="1" dirty="0"/>
              <a:t>Color and Motion. </a:t>
            </a:r>
            <a:r>
              <a:rPr lang="en-US" sz="1800" dirty="0"/>
              <a:t>Hanging brightly colored clothing or </a:t>
            </a:r>
            <a:r>
              <a:rPr lang="en-US" sz="1800" dirty="0" smtClean="0"/>
              <a:t>camping gear </a:t>
            </a:r>
            <a:r>
              <a:rPr lang="en-US" sz="1800" dirty="0"/>
              <a:t>on tree branches can catch the rescuers’ </a:t>
            </a:r>
            <a:r>
              <a:rPr lang="en-US" sz="1800" dirty="0" smtClean="0"/>
              <a:t>attention. </a:t>
            </a:r>
            <a:endParaRPr lang="en-US" sz="1800" dirty="0" smtClean="0"/>
          </a:p>
          <a:p>
            <a:r>
              <a:rPr lang="en-US" sz="1800" dirty="0" smtClean="0"/>
              <a:t>Flags</a:t>
            </a:r>
            <a:r>
              <a:rPr lang="en-US" sz="1800" dirty="0"/>
              <a:t>, banners, and contrasting colors can be part of your </a:t>
            </a:r>
            <a:r>
              <a:rPr lang="en-US" sz="1800" dirty="0" smtClean="0"/>
              <a:t>signaling efforts</a:t>
            </a:r>
            <a:r>
              <a:rPr lang="en-US" sz="1800" dirty="0"/>
              <a:t>. </a:t>
            </a:r>
            <a:endParaRPr lang="en-US" sz="1800" dirty="0" smtClean="0"/>
          </a:p>
          <a:p>
            <a:r>
              <a:rPr lang="en-US" sz="1800" dirty="0" smtClean="0"/>
              <a:t>If </a:t>
            </a:r>
            <a:r>
              <a:rPr lang="en-US" sz="1800" dirty="0"/>
              <a:t>you can see rescuers, wave a shirt over </a:t>
            </a:r>
            <a:r>
              <a:rPr lang="en-US" sz="1800" dirty="0" smtClean="0"/>
              <a:t>your head </a:t>
            </a:r>
            <a:r>
              <a:rPr lang="en-US" sz="1800" dirty="0"/>
              <a:t>or attach it to a pole and wave it as a flag.</a:t>
            </a:r>
          </a:p>
        </p:txBody>
      </p:sp>
      <p:pic>
        <p:nvPicPr>
          <p:cNvPr id="5" name="Picture 4"/>
          <p:cNvPicPr>
            <a:picLocks noChangeAspect="1"/>
          </p:cNvPicPr>
          <p:nvPr/>
        </p:nvPicPr>
        <p:blipFill>
          <a:blip r:embed="rId2"/>
          <a:stretch>
            <a:fillRect/>
          </a:stretch>
        </p:blipFill>
        <p:spPr>
          <a:xfrm>
            <a:off x="457200" y="1219200"/>
            <a:ext cx="3429000" cy="5143500"/>
          </a:xfrm>
          <a:prstGeom prst="rect">
            <a:avLst/>
          </a:prstGeom>
        </p:spPr>
      </p:pic>
    </p:spTree>
    <p:extLst>
      <p:ext uri="{BB962C8B-B14F-4D97-AF65-F5344CB8AC3E}">
        <p14:creationId xmlns:p14="http://schemas.microsoft.com/office/powerpoint/2010/main" val="3339206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7a. Attracting Attention when Lost</a:t>
            </a:r>
            <a:endParaRPr lang="en-US" sz="3200" dirty="0"/>
          </a:p>
        </p:txBody>
      </p:sp>
      <p:sp>
        <p:nvSpPr>
          <p:cNvPr id="3" name="Content Placeholder 2"/>
          <p:cNvSpPr>
            <a:spLocks noGrp="1"/>
          </p:cNvSpPr>
          <p:nvPr>
            <p:ph idx="1"/>
          </p:nvPr>
        </p:nvSpPr>
        <p:spPr>
          <a:xfrm>
            <a:off x="2438400" y="1219200"/>
            <a:ext cx="6400800" cy="2514600"/>
          </a:xfrm>
        </p:spPr>
        <p:txBody>
          <a:bodyPr/>
          <a:lstStyle/>
          <a:p>
            <a:r>
              <a:rPr lang="en-US" sz="1800" b="1" dirty="0"/>
              <a:t>Fire and Smoke. </a:t>
            </a:r>
            <a:r>
              <a:rPr lang="en-US" sz="1800" dirty="0"/>
              <a:t>A fire will probably already be part </a:t>
            </a:r>
            <a:r>
              <a:rPr lang="en-US" sz="1800" dirty="0" smtClean="0"/>
              <a:t>of your </a:t>
            </a:r>
            <a:r>
              <a:rPr lang="en-US" sz="1800" dirty="0"/>
              <a:t>survival strategy. The light from it might attract </a:t>
            </a:r>
            <a:r>
              <a:rPr lang="en-US" sz="1800" dirty="0" smtClean="0"/>
              <a:t>attention at </a:t>
            </a:r>
            <a:r>
              <a:rPr lang="en-US" sz="1800" dirty="0"/>
              <a:t>night, and smoke can be seen during the day. </a:t>
            </a:r>
            <a:r>
              <a:rPr lang="en-US" sz="1800" dirty="0" smtClean="0"/>
              <a:t>Experiment with </a:t>
            </a:r>
            <a:r>
              <a:rPr lang="en-US" sz="1800" dirty="0"/>
              <a:t>ways to make a fire smoky by adding pitchy </a:t>
            </a:r>
            <a:r>
              <a:rPr lang="en-US" sz="1800" dirty="0" smtClean="0"/>
              <a:t>wood, damp </a:t>
            </a:r>
            <a:r>
              <a:rPr lang="en-US" sz="1800" dirty="0"/>
              <a:t>leaves, branches, ferns, grasses, and other </a:t>
            </a:r>
            <a:r>
              <a:rPr lang="en-US" sz="1800" dirty="0" smtClean="0"/>
              <a:t>vegetation to </a:t>
            </a:r>
            <a:r>
              <a:rPr lang="en-US" sz="1800" dirty="0"/>
              <a:t>the flames without actually putting out the fire.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0" y="3429001"/>
            <a:ext cx="5810250" cy="3180058"/>
          </a:xfrm>
          <a:prstGeom prst="rect">
            <a:avLst/>
          </a:prstGeom>
        </p:spPr>
      </p:pic>
    </p:spTree>
    <p:extLst>
      <p:ext uri="{BB962C8B-B14F-4D97-AF65-F5344CB8AC3E}">
        <p14:creationId xmlns:p14="http://schemas.microsoft.com/office/powerpoint/2010/main" val="1240727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7b. How to Use a Signal Mirror</a:t>
            </a:r>
            <a:endParaRPr lang="en-US" sz="3200" dirty="0"/>
          </a:p>
        </p:txBody>
      </p:sp>
      <p:sp>
        <p:nvSpPr>
          <p:cNvPr id="3" name="Content Placeholder 2"/>
          <p:cNvSpPr>
            <a:spLocks noGrp="1"/>
          </p:cNvSpPr>
          <p:nvPr>
            <p:ph idx="1"/>
          </p:nvPr>
        </p:nvSpPr>
        <p:spPr>
          <a:xfrm>
            <a:off x="2362200" y="1295400"/>
            <a:ext cx="6477000" cy="5029200"/>
          </a:xfrm>
        </p:spPr>
        <p:txBody>
          <a:bodyPr/>
          <a:lstStyle/>
          <a:p>
            <a:r>
              <a:rPr lang="en-US" sz="1800" dirty="0" smtClean="0"/>
              <a:t>Sight </a:t>
            </a:r>
            <a:r>
              <a:rPr lang="en-US" sz="1800" dirty="0"/>
              <a:t>a target through the hole in the center of the mirror or by looking just over the mirror’s top edge. </a:t>
            </a:r>
            <a:endParaRPr lang="en-US" sz="1800" dirty="0" smtClean="0"/>
          </a:p>
          <a:p>
            <a:r>
              <a:rPr lang="en-US" sz="1800" dirty="0" smtClean="0"/>
              <a:t>Hold </a:t>
            </a:r>
            <a:r>
              <a:rPr lang="en-US" sz="1800" dirty="0"/>
              <a:t>your extended arm in line with the target and adjust the angle of the mirror so that reflected light illuminates fingers of your hand raised to form a “V” through which you can see the target. </a:t>
            </a:r>
            <a:endParaRPr lang="en-US" sz="1800" dirty="0" smtClean="0"/>
          </a:p>
          <a:p>
            <a:r>
              <a:rPr lang="en-US" sz="1800" dirty="0" smtClean="0"/>
              <a:t>Aiming </a:t>
            </a:r>
            <a:r>
              <a:rPr lang="en-US" sz="1800" dirty="0"/>
              <a:t>it takes practice. </a:t>
            </a:r>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505200"/>
            <a:ext cx="3924300" cy="2943225"/>
          </a:xfrm>
          <a:prstGeom prst="rect">
            <a:avLst/>
          </a:prstGeom>
        </p:spPr>
      </p:pic>
    </p:spTree>
    <p:extLst>
      <p:ext uri="{BB962C8B-B14F-4D97-AF65-F5344CB8AC3E}">
        <p14:creationId xmlns:p14="http://schemas.microsoft.com/office/powerpoint/2010/main" val="1838463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7c. Five Ground to Air Signals</a:t>
            </a:r>
            <a:endParaRPr lang="en-US" sz="3200" dirty="0"/>
          </a:p>
        </p:txBody>
      </p:sp>
      <p:sp>
        <p:nvSpPr>
          <p:cNvPr id="3" name="Content Placeholder 2"/>
          <p:cNvSpPr>
            <a:spLocks noGrp="1"/>
          </p:cNvSpPr>
          <p:nvPr>
            <p:ph idx="1"/>
          </p:nvPr>
        </p:nvSpPr>
        <p:spPr>
          <a:xfrm>
            <a:off x="2362200" y="1143000"/>
            <a:ext cx="6477000" cy="5181600"/>
          </a:xfrm>
        </p:spPr>
        <p:txBody>
          <a:bodyPr/>
          <a:lstStyle/>
          <a:p>
            <a:r>
              <a:rPr lang="en-US" sz="1800" b="1" dirty="0"/>
              <a:t>Ground-to-Air Signals. </a:t>
            </a:r>
            <a:r>
              <a:rPr lang="en-US" sz="1800" dirty="0"/>
              <a:t>A simple set of ground-to-air </a:t>
            </a:r>
            <a:r>
              <a:rPr lang="en-US" sz="1800" dirty="0" smtClean="0"/>
              <a:t>signals will </a:t>
            </a:r>
            <a:r>
              <a:rPr lang="en-US" sz="1800" dirty="0"/>
              <a:t>allow you to communicate with searchers flying overhead.</a:t>
            </a:r>
          </a:p>
          <a:p>
            <a:r>
              <a:rPr lang="en-US" sz="1800" dirty="0"/>
              <a:t>Make your symbols as big as you can. </a:t>
            </a:r>
            <a:endParaRPr lang="en-US" sz="1800" dirty="0" smtClean="0"/>
          </a:p>
          <a:p>
            <a:r>
              <a:rPr lang="en-US" sz="1800" dirty="0" smtClean="0"/>
              <a:t>Use </a:t>
            </a:r>
            <a:r>
              <a:rPr lang="en-US" sz="1800" dirty="0"/>
              <a:t>whatever is on </a:t>
            </a:r>
            <a:r>
              <a:rPr lang="en-US" sz="1800" dirty="0" smtClean="0"/>
              <a:t>hand to </a:t>
            </a:r>
            <a:r>
              <a:rPr lang="en-US" sz="1800" dirty="0"/>
              <a:t>construct symbols that can be seen easily from the </a:t>
            </a:r>
            <a:r>
              <a:rPr lang="en-US" sz="1800" dirty="0" smtClean="0"/>
              <a:t>air—rocks</a:t>
            </a:r>
            <a:r>
              <a:rPr lang="en-US" sz="1800" dirty="0"/>
              <a:t>, overturned sod, piles of branches, and pieces of </a:t>
            </a:r>
            <a:r>
              <a:rPr lang="en-US" sz="1800" dirty="0" smtClean="0"/>
              <a:t>clothing and </a:t>
            </a:r>
            <a:r>
              <a:rPr lang="en-US" sz="1800" dirty="0"/>
              <a:t>equipment. </a:t>
            </a:r>
            <a:endParaRPr lang="en-US" sz="1800" dirty="0" smtClean="0"/>
          </a:p>
          <a:p>
            <a:r>
              <a:rPr lang="en-US" sz="1800" dirty="0" smtClean="0"/>
              <a:t>Where </a:t>
            </a:r>
            <a:r>
              <a:rPr lang="en-US" sz="1800" dirty="0"/>
              <a:t>snow covers the ground, use your </a:t>
            </a:r>
            <a:r>
              <a:rPr lang="en-US" sz="1800" dirty="0" smtClean="0"/>
              <a:t>feet to </a:t>
            </a:r>
            <a:r>
              <a:rPr lang="en-US" sz="1800" dirty="0"/>
              <a:t>stomp out the shapes of the symbols. </a:t>
            </a:r>
            <a:endParaRPr lang="en-US" sz="1800" dirty="0" smtClean="0"/>
          </a:p>
          <a:p>
            <a:r>
              <a:rPr lang="en-US" sz="1800" dirty="0" smtClean="0"/>
              <a:t>Lining </a:t>
            </a:r>
            <a:r>
              <a:rPr lang="en-US" sz="1800" dirty="0"/>
              <a:t>the </a:t>
            </a:r>
            <a:r>
              <a:rPr lang="en-US" sz="1800" dirty="0" smtClean="0"/>
              <a:t>shapes with </a:t>
            </a:r>
            <a:r>
              <a:rPr lang="en-US" sz="1800" dirty="0"/>
              <a:t>branches, ashes, soil, or other dark material can </a:t>
            </a:r>
            <a:r>
              <a:rPr lang="en-US" sz="1800" dirty="0" smtClean="0"/>
              <a:t>make the </a:t>
            </a:r>
            <a:r>
              <a:rPr lang="en-US" sz="1800" dirty="0"/>
              <a:t>symbols more visible.</a:t>
            </a:r>
          </a:p>
        </p:txBody>
      </p:sp>
      <p:pic>
        <p:nvPicPr>
          <p:cNvPr id="4" name="Picture 3"/>
          <p:cNvPicPr>
            <a:picLocks noChangeAspect="1"/>
          </p:cNvPicPr>
          <p:nvPr/>
        </p:nvPicPr>
        <p:blipFill>
          <a:blip r:embed="rId2"/>
          <a:stretch>
            <a:fillRect/>
          </a:stretch>
        </p:blipFill>
        <p:spPr>
          <a:xfrm>
            <a:off x="2543175" y="4800600"/>
            <a:ext cx="6038850" cy="1343025"/>
          </a:xfrm>
          <a:prstGeom prst="rect">
            <a:avLst/>
          </a:prstGeom>
        </p:spPr>
      </p:pic>
    </p:spTree>
    <p:extLst>
      <p:ext uri="{BB962C8B-B14F-4D97-AF65-F5344CB8AC3E}">
        <p14:creationId xmlns:p14="http://schemas.microsoft.com/office/powerpoint/2010/main" val="1542980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86000" y="533400"/>
            <a:ext cx="6629400" cy="715963"/>
          </a:xfrm>
        </p:spPr>
        <p:txBody>
          <a:bodyPr/>
          <a:lstStyle/>
          <a:p>
            <a:r>
              <a:rPr lang="en-US" altLang="en-US" sz="4000" dirty="0" smtClean="0"/>
              <a:t>Requirement 8</a:t>
            </a:r>
            <a:endParaRPr lang="en-US" altLang="en-US" sz="4000" dirty="0"/>
          </a:p>
        </p:txBody>
      </p:sp>
      <p:sp>
        <p:nvSpPr>
          <p:cNvPr id="60419" name="Rectangle 3"/>
          <p:cNvSpPr>
            <a:spLocks noGrp="1" noChangeArrowheads="1"/>
          </p:cNvSpPr>
          <p:nvPr>
            <p:ph type="body" idx="1"/>
          </p:nvPr>
        </p:nvSpPr>
        <p:spPr>
          <a:xfrm>
            <a:off x="2286000" y="1752600"/>
            <a:ext cx="6629400" cy="4267200"/>
          </a:xfrm>
        </p:spPr>
        <p:txBody>
          <a:bodyPr/>
          <a:lstStyle/>
          <a:p>
            <a:pPr marL="0" indent="0">
              <a:buNone/>
            </a:pPr>
            <a:r>
              <a:rPr lang="en-US" sz="1800" dirty="0"/>
              <a:t>Improvise a natural shelter. For the purpose of this demonstration, use techniques that have little negative impact on the environment. Spend a night in your shelter.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4895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22263"/>
            <a:ext cx="6515100" cy="715962"/>
          </a:xfrm>
        </p:spPr>
        <p:txBody>
          <a:bodyPr/>
          <a:lstStyle/>
          <a:p>
            <a:r>
              <a:rPr lang="en-US" sz="3200" dirty="0" smtClean="0"/>
              <a:t>1a. Hazards in the Wilderness</a:t>
            </a:r>
            <a:endParaRPr lang="en-US" sz="3200" dirty="0"/>
          </a:p>
        </p:txBody>
      </p:sp>
      <p:sp>
        <p:nvSpPr>
          <p:cNvPr id="3" name="Content Placeholder 2"/>
          <p:cNvSpPr>
            <a:spLocks noGrp="1"/>
          </p:cNvSpPr>
          <p:nvPr>
            <p:ph idx="1"/>
          </p:nvPr>
        </p:nvSpPr>
        <p:spPr>
          <a:xfrm>
            <a:off x="2362200" y="1371600"/>
            <a:ext cx="6477000" cy="4953000"/>
          </a:xfrm>
        </p:spPr>
        <p:txBody>
          <a:bodyPr/>
          <a:lstStyle/>
          <a:p>
            <a:r>
              <a:rPr lang="en-US" sz="1800" b="1" dirty="0"/>
              <a:t>Communicate Clearly and Completely. </a:t>
            </a:r>
            <a:r>
              <a:rPr lang="en-US" sz="1800" dirty="0"/>
              <a:t>Communication </a:t>
            </a:r>
            <a:r>
              <a:rPr lang="en-US" sz="1800" dirty="0" smtClean="0"/>
              <a:t>is key </a:t>
            </a:r>
            <a:r>
              <a:rPr lang="en-US" sz="1800" dirty="0"/>
              <a:t>to a safe outdoor adventure, and staying in touch </a:t>
            </a:r>
            <a:r>
              <a:rPr lang="en-US" sz="1800" dirty="0" smtClean="0"/>
              <a:t>with home </a:t>
            </a:r>
            <a:r>
              <a:rPr lang="en-US" sz="1800" dirty="0"/>
              <a:t>base is the first step. Complete a trip plan and </a:t>
            </a:r>
            <a:r>
              <a:rPr lang="en-US" sz="1800" dirty="0" smtClean="0"/>
              <a:t>share the </a:t>
            </a:r>
            <a:r>
              <a:rPr lang="en-US" sz="1800" dirty="0"/>
              <a:t>details of your trek with someone back home</a:t>
            </a:r>
            <a:r>
              <a:rPr lang="en-US" sz="1800" dirty="0" smtClean="0"/>
              <a:t>.</a:t>
            </a:r>
          </a:p>
          <a:p>
            <a:r>
              <a:rPr lang="en-US" sz="1800" b="1" dirty="0"/>
              <a:t>Monitor Conditions. </a:t>
            </a:r>
            <a:r>
              <a:rPr lang="en-US" sz="1800" dirty="0"/>
              <a:t>The leaders are responsible for </a:t>
            </a:r>
            <a:r>
              <a:rPr lang="en-US" sz="1800" dirty="0" smtClean="0"/>
              <a:t>making good </a:t>
            </a:r>
            <a:r>
              <a:rPr lang="en-US" sz="1800" dirty="0"/>
              <a:t>decisions during the trip, based on their </a:t>
            </a:r>
            <a:r>
              <a:rPr lang="en-US" sz="1800" dirty="0" smtClean="0"/>
              <a:t>knowledge of </a:t>
            </a:r>
            <a:r>
              <a:rPr lang="en-US" sz="1800" dirty="0"/>
              <a:t>the group’s abilities. Keep an eye on weather </a:t>
            </a:r>
            <a:r>
              <a:rPr lang="en-US" sz="1800" dirty="0" smtClean="0"/>
              <a:t>conditions before </a:t>
            </a:r>
            <a:r>
              <a:rPr lang="en-US" sz="1800" dirty="0"/>
              <a:t>and during the trip, and continually monitor </a:t>
            </a:r>
            <a:r>
              <a:rPr lang="en-US" sz="1800" dirty="0" smtClean="0"/>
              <a:t>your food </a:t>
            </a:r>
            <a:r>
              <a:rPr lang="en-US" sz="1800" dirty="0"/>
              <a:t>and water, the group’s morale, and their physical </a:t>
            </a:r>
            <a:r>
              <a:rPr lang="en-US" sz="1800" dirty="0" smtClean="0"/>
              <a:t>condition. Don’t </a:t>
            </a:r>
            <a:r>
              <a:rPr lang="en-US" sz="1800" dirty="0"/>
              <a:t>enter into a dangerous situation</a:t>
            </a:r>
            <a:r>
              <a:rPr lang="en-US" sz="1800" dirty="0" smtClean="0"/>
              <a:t>.</a:t>
            </a:r>
          </a:p>
          <a:p>
            <a:r>
              <a:rPr lang="en-US" sz="1800" b="1" dirty="0"/>
              <a:t>Discipline. </a:t>
            </a:r>
            <a:r>
              <a:rPr lang="en-US" sz="1800" dirty="0"/>
              <a:t>Make sure everyone in your group understands the rules and procedures for safe trekking. When participants know the reasons behind the rules, they are much more likely to follow them</a:t>
            </a:r>
            <a:r>
              <a:rPr lang="en-US" sz="1800" dirty="0" smtClean="0"/>
              <a:t>.</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 y="680244"/>
            <a:ext cx="2268537" cy="2268537"/>
          </a:xfrm>
          <a:prstGeom prst="rect">
            <a:avLst/>
          </a:prstGeom>
        </p:spPr>
      </p:pic>
    </p:spTree>
    <p:extLst>
      <p:ext uri="{BB962C8B-B14F-4D97-AF65-F5344CB8AC3E}">
        <p14:creationId xmlns:p14="http://schemas.microsoft.com/office/powerpoint/2010/main" val="1410582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197" y="4695"/>
            <a:ext cx="6477000" cy="715962"/>
          </a:xfrm>
        </p:spPr>
        <p:txBody>
          <a:bodyPr/>
          <a:lstStyle/>
          <a:p>
            <a:r>
              <a:rPr lang="en-US" sz="3200" dirty="0" smtClean="0"/>
              <a:t>8. Improvising </a:t>
            </a:r>
            <a:r>
              <a:rPr lang="en-US" sz="3200" dirty="0" smtClean="0"/>
              <a:t>a Natural Shelter</a:t>
            </a:r>
            <a:endParaRPr lang="en-US" sz="3200" dirty="0"/>
          </a:p>
        </p:txBody>
      </p:sp>
      <p:sp>
        <p:nvSpPr>
          <p:cNvPr id="3" name="Content Placeholder 2"/>
          <p:cNvSpPr>
            <a:spLocks noGrp="1"/>
          </p:cNvSpPr>
          <p:nvPr>
            <p:ph idx="1"/>
          </p:nvPr>
        </p:nvSpPr>
        <p:spPr>
          <a:xfrm>
            <a:off x="2362200" y="734350"/>
            <a:ext cx="6477000" cy="3711146"/>
          </a:xfrm>
        </p:spPr>
        <p:txBody>
          <a:bodyPr/>
          <a:lstStyle/>
          <a:p>
            <a:r>
              <a:rPr lang="en-US" sz="1800" dirty="0"/>
              <a:t>Building a survival shelter is an absolute priority, if you face a survival situation in harsh or unpredictable weather. </a:t>
            </a:r>
            <a:endParaRPr lang="en-US" sz="1800" dirty="0" smtClean="0"/>
          </a:p>
          <a:p>
            <a:r>
              <a:rPr lang="en-US" sz="1800" dirty="0" smtClean="0"/>
              <a:t>A </a:t>
            </a:r>
            <a:r>
              <a:rPr lang="en-US" sz="1800" dirty="0"/>
              <a:t>good shelter must protect you from the elements and be comfortable enough for resting and sleeping. </a:t>
            </a:r>
            <a:endParaRPr lang="en-US" sz="1800" dirty="0" smtClean="0"/>
          </a:p>
          <a:p>
            <a:r>
              <a:rPr lang="en-US" sz="1800" dirty="0" smtClean="0"/>
              <a:t>Most </a:t>
            </a:r>
            <a:r>
              <a:rPr lang="en-US" sz="1800" dirty="0"/>
              <a:t>people cannot survive unprotected from rough weather for more than a few </a:t>
            </a:r>
            <a:r>
              <a:rPr lang="en-US" sz="1800" dirty="0" smtClean="0"/>
              <a:t>hours.</a:t>
            </a:r>
          </a:p>
          <a:p>
            <a:r>
              <a:rPr lang="en-US" sz="1800" dirty="0" smtClean="0"/>
              <a:t>If </a:t>
            </a:r>
            <a:r>
              <a:rPr lang="en-US" sz="1800" dirty="0"/>
              <a:t>possible choose </a:t>
            </a:r>
            <a:r>
              <a:rPr lang="en-US" sz="1800" dirty="0" smtClean="0"/>
              <a:t>ground:</a:t>
            </a:r>
          </a:p>
          <a:p>
            <a:pPr lvl="1"/>
            <a:r>
              <a:rPr lang="en-US" sz="1600" dirty="0" smtClean="0"/>
              <a:t>that </a:t>
            </a:r>
            <a:r>
              <a:rPr lang="en-US" sz="1600" dirty="0"/>
              <a:t>is dry, well drained and reasonably </a:t>
            </a:r>
            <a:r>
              <a:rPr lang="en-US" sz="1600" dirty="0" smtClean="0"/>
              <a:t>flat.</a:t>
            </a:r>
          </a:p>
          <a:p>
            <a:pPr lvl="1"/>
            <a:r>
              <a:rPr lang="en-US" sz="1600" dirty="0" smtClean="0"/>
              <a:t>that </a:t>
            </a:r>
            <a:r>
              <a:rPr lang="en-US" sz="1600" dirty="0"/>
              <a:t>is a comfortable distance to water and has a supply of </a:t>
            </a:r>
            <a:r>
              <a:rPr lang="en-US" sz="1600" dirty="0" smtClean="0"/>
              <a:t>firewood.</a:t>
            </a:r>
          </a:p>
          <a:p>
            <a:pPr lvl="1"/>
            <a:r>
              <a:rPr lang="en-US" sz="1600" dirty="0" smtClean="0"/>
              <a:t>that </a:t>
            </a:r>
            <a:r>
              <a:rPr lang="en-US" sz="1600" dirty="0"/>
              <a:t>has building materials for your </a:t>
            </a:r>
            <a:r>
              <a:rPr lang="en-US" sz="1600" dirty="0" smtClean="0"/>
              <a:t>shelter.</a:t>
            </a:r>
          </a:p>
          <a:p>
            <a:pPr lvl="1"/>
            <a:r>
              <a:rPr lang="en-US" sz="1600" dirty="0" smtClean="0"/>
              <a:t>that </a:t>
            </a:r>
            <a:r>
              <a:rPr lang="en-US" sz="1600" dirty="0"/>
              <a:t>provides protection against strong winds.</a:t>
            </a:r>
            <a:r>
              <a:rPr lang="en-US" sz="1400" dirty="0"/>
              <a:t/>
            </a:r>
            <a:br>
              <a:rPr lang="en-US" sz="1400" dirty="0"/>
            </a:br>
            <a:endParaRPr lang="en-US" sz="1400" dirty="0"/>
          </a:p>
        </p:txBody>
      </p:sp>
      <p:grpSp>
        <p:nvGrpSpPr>
          <p:cNvPr id="9" name="Group 8"/>
          <p:cNvGrpSpPr/>
          <p:nvPr/>
        </p:nvGrpSpPr>
        <p:grpSpPr>
          <a:xfrm>
            <a:off x="376809" y="4648200"/>
            <a:ext cx="8431689" cy="2032993"/>
            <a:chOff x="0" y="4445496"/>
            <a:chExt cx="8431689" cy="2032993"/>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5496"/>
              <a:ext cx="3048000" cy="20329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459188"/>
              <a:ext cx="2692400" cy="20193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290" y="4459189"/>
              <a:ext cx="2692399" cy="2019300"/>
            </a:xfrm>
            <a:prstGeom prst="rect">
              <a:avLst/>
            </a:prstGeom>
          </p:spPr>
        </p:pic>
      </p:grpSp>
    </p:spTree>
    <p:extLst>
      <p:ext uri="{BB962C8B-B14F-4D97-AF65-F5344CB8AC3E}">
        <p14:creationId xmlns:p14="http://schemas.microsoft.com/office/powerpoint/2010/main" val="26142759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542" y="20715"/>
            <a:ext cx="6477000" cy="715962"/>
          </a:xfrm>
        </p:spPr>
        <p:txBody>
          <a:bodyPr/>
          <a:lstStyle/>
          <a:p>
            <a:r>
              <a:rPr lang="en-US" sz="3200" dirty="0" smtClean="0"/>
              <a:t>8. Improvising </a:t>
            </a:r>
            <a:r>
              <a:rPr lang="en-US" sz="3200" dirty="0" smtClean="0"/>
              <a:t>a Natural Shelter</a:t>
            </a:r>
            <a:endParaRPr lang="en-US" sz="3200" dirty="0"/>
          </a:p>
        </p:txBody>
      </p:sp>
      <p:sp>
        <p:nvSpPr>
          <p:cNvPr id="3" name="Content Placeholder 2"/>
          <p:cNvSpPr>
            <a:spLocks noGrp="1"/>
          </p:cNvSpPr>
          <p:nvPr>
            <p:ph idx="1"/>
          </p:nvPr>
        </p:nvSpPr>
        <p:spPr>
          <a:xfrm>
            <a:off x="2362200" y="750369"/>
            <a:ext cx="6629400" cy="3897831"/>
          </a:xfrm>
        </p:spPr>
        <p:txBody>
          <a:bodyPr/>
          <a:lstStyle/>
          <a:p>
            <a:r>
              <a:rPr lang="en-US" sz="1800" dirty="0"/>
              <a:t>Unsuitable shelter </a:t>
            </a:r>
            <a:r>
              <a:rPr lang="en-US" sz="1800" dirty="0" smtClean="0"/>
              <a:t>sites:</a:t>
            </a:r>
          </a:p>
          <a:p>
            <a:pPr lvl="1"/>
            <a:r>
              <a:rPr lang="en-US" sz="1600" dirty="0" smtClean="0"/>
              <a:t>A site too close to water may lead you to be troubled by insects.</a:t>
            </a:r>
          </a:p>
          <a:p>
            <a:pPr lvl="1"/>
            <a:r>
              <a:rPr lang="en-US" sz="1600" dirty="0" smtClean="0"/>
              <a:t>Rivers presents a constant threat to safety. Heavy rainfall in nearby hills can easily create flash floods. Avoid dry riverbeds.</a:t>
            </a:r>
          </a:p>
          <a:p>
            <a:pPr lvl="1"/>
            <a:r>
              <a:rPr lang="en-US" sz="1600" dirty="0" smtClean="0"/>
              <a:t>Avoid loose rocks, dead trees or other natural growth that could fall on your shelter.</a:t>
            </a:r>
          </a:p>
          <a:p>
            <a:pPr lvl="1"/>
            <a:r>
              <a:rPr lang="en-US" sz="1600" dirty="0" smtClean="0"/>
              <a:t>Low ground, such as ravines and narrow valleys, could be damp and collect the heavy cold air at night and are therefore colder than the surrounding high ground. </a:t>
            </a:r>
          </a:p>
          <a:p>
            <a:pPr lvl="1"/>
            <a:r>
              <a:rPr lang="en-US" sz="1600" dirty="0" smtClean="0"/>
              <a:t>On the other hand, the tops of mountains are exposed to higher winds. </a:t>
            </a:r>
          </a:p>
          <a:p>
            <a:pPr lvl="1"/>
            <a:r>
              <a:rPr lang="en-US" sz="1600" dirty="0" smtClean="0"/>
              <a:t>The best area to seek shelter is somewhere in between.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023" y="4495800"/>
            <a:ext cx="3072209" cy="20488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730" y="4495800"/>
            <a:ext cx="2731770" cy="2048828"/>
          </a:xfrm>
          <a:prstGeom prst="rect">
            <a:avLst/>
          </a:prstGeom>
        </p:spPr>
      </p:pic>
    </p:spTree>
    <p:extLst>
      <p:ext uri="{BB962C8B-B14F-4D97-AF65-F5344CB8AC3E}">
        <p14:creationId xmlns:p14="http://schemas.microsoft.com/office/powerpoint/2010/main" val="31621289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86000" y="533400"/>
            <a:ext cx="6629400" cy="715963"/>
          </a:xfrm>
        </p:spPr>
        <p:txBody>
          <a:bodyPr/>
          <a:lstStyle/>
          <a:p>
            <a:r>
              <a:rPr lang="en-US" altLang="en-US" sz="4000" dirty="0" smtClean="0"/>
              <a:t>Requirement 9</a:t>
            </a:r>
            <a:endParaRPr lang="en-US" altLang="en-US" sz="4000" dirty="0"/>
          </a:p>
        </p:txBody>
      </p:sp>
      <p:sp>
        <p:nvSpPr>
          <p:cNvPr id="60419" name="Rectangle 3"/>
          <p:cNvSpPr>
            <a:spLocks noGrp="1" noChangeArrowheads="1"/>
          </p:cNvSpPr>
          <p:nvPr>
            <p:ph type="body" idx="1"/>
          </p:nvPr>
        </p:nvSpPr>
        <p:spPr>
          <a:xfrm>
            <a:off x="2286000" y="1752600"/>
            <a:ext cx="6629400" cy="4267200"/>
          </a:xfrm>
        </p:spPr>
        <p:txBody>
          <a:bodyPr/>
          <a:lstStyle/>
          <a:p>
            <a:pPr marL="0" indent="0">
              <a:buNone/>
            </a:pPr>
            <a:r>
              <a:rPr lang="en-US" sz="1800" dirty="0"/>
              <a:t>Explain how to protect yourself from insects, reptiles, bears, and other animals of the local region.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259988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9. Protecting Yourself from Insects</a:t>
            </a:r>
            <a:endParaRPr lang="en-US" sz="3200" dirty="0"/>
          </a:p>
        </p:txBody>
      </p:sp>
      <p:sp>
        <p:nvSpPr>
          <p:cNvPr id="3" name="Content Placeholder 2"/>
          <p:cNvSpPr>
            <a:spLocks noGrp="1"/>
          </p:cNvSpPr>
          <p:nvPr>
            <p:ph idx="1"/>
          </p:nvPr>
        </p:nvSpPr>
        <p:spPr>
          <a:xfrm>
            <a:off x="4419600" y="1219200"/>
            <a:ext cx="4419600" cy="5105400"/>
          </a:xfrm>
        </p:spPr>
        <p:txBody>
          <a:bodyPr/>
          <a:lstStyle/>
          <a:p>
            <a:r>
              <a:rPr lang="en-US" sz="1800" dirty="0" smtClean="0"/>
              <a:t>Use </a:t>
            </a:r>
            <a:r>
              <a:rPr lang="en-US" sz="1800" dirty="0"/>
              <a:t>insect repellent. </a:t>
            </a:r>
            <a:endParaRPr lang="en-US" sz="1800" dirty="0" smtClean="0"/>
          </a:p>
          <a:p>
            <a:r>
              <a:rPr lang="en-US" sz="1800" dirty="0" smtClean="0"/>
              <a:t>Wear </a:t>
            </a:r>
            <a:r>
              <a:rPr lang="en-US" sz="1800" dirty="0"/>
              <a:t>a </a:t>
            </a:r>
            <a:r>
              <a:rPr lang="en-US" sz="1800" dirty="0" smtClean="0"/>
              <a:t>long-sleeved shirt</a:t>
            </a:r>
            <a:r>
              <a:rPr lang="en-US" sz="1800" dirty="0"/>
              <a:t>, long pants, and a hat. </a:t>
            </a:r>
            <a:endParaRPr lang="en-US" sz="1800" dirty="0" smtClean="0"/>
          </a:p>
          <a:p>
            <a:r>
              <a:rPr lang="en-US" sz="1800" dirty="0" smtClean="0"/>
              <a:t>Wear a head net.</a:t>
            </a:r>
          </a:p>
          <a:p>
            <a:r>
              <a:rPr lang="en-US" sz="1800" dirty="0" smtClean="0"/>
              <a:t>Tie </a:t>
            </a:r>
            <a:r>
              <a:rPr lang="en-US" sz="1800" dirty="0"/>
              <a:t>a bandanna around your </a:t>
            </a:r>
            <a:r>
              <a:rPr lang="en-US" sz="1800" dirty="0" smtClean="0"/>
              <a:t>face or </a:t>
            </a:r>
            <a:r>
              <a:rPr lang="en-US" sz="1800" dirty="0"/>
              <a:t>use a spare T-shirt to protect your head. </a:t>
            </a:r>
            <a:endParaRPr lang="en-US" sz="1800" dirty="0" smtClean="0"/>
          </a:p>
          <a:p>
            <a:r>
              <a:rPr lang="en-US" sz="1800" dirty="0" smtClean="0"/>
              <a:t>Guard </a:t>
            </a:r>
            <a:r>
              <a:rPr lang="en-US" sz="1800" dirty="0"/>
              <a:t>your </a:t>
            </a:r>
            <a:r>
              <a:rPr lang="en-US" sz="1800" dirty="0" smtClean="0"/>
              <a:t>hands with </a:t>
            </a:r>
            <a:r>
              <a:rPr lang="en-US" sz="1800" dirty="0"/>
              <a:t>gloves or pull a pair of socks over them. </a:t>
            </a:r>
            <a:endParaRPr lang="en-US" sz="1800" dirty="0" smtClean="0"/>
          </a:p>
          <a:p>
            <a:r>
              <a:rPr lang="en-US" sz="1800" dirty="0" smtClean="0"/>
              <a:t>Try </a:t>
            </a:r>
            <a:r>
              <a:rPr lang="en-US" sz="1800" dirty="0"/>
              <a:t>smoothing </a:t>
            </a:r>
            <a:r>
              <a:rPr lang="en-US" sz="1800" dirty="0" smtClean="0"/>
              <a:t>a layer </a:t>
            </a:r>
            <a:r>
              <a:rPr lang="en-US" sz="1800" dirty="0"/>
              <a:t>of mud on exposed skin. </a:t>
            </a:r>
            <a:endParaRPr lang="en-US" sz="1800" dirty="0" smtClean="0"/>
          </a:p>
          <a:p>
            <a:r>
              <a:rPr lang="en-US" sz="1800" dirty="0" smtClean="0"/>
              <a:t>Build </a:t>
            </a:r>
            <a:r>
              <a:rPr lang="en-US" sz="1800" dirty="0"/>
              <a:t>a fire and stay close to </a:t>
            </a:r>
            <a:r>
              <a:rPr lang="en-US" sz="1800" dirty="0" smtClean="0"/>
              <a:t>the smoke</a:t>
            </a:r>
            <a:r>
              <a:rPr lang="en-US" sz="1800" dirty="0"/>
              <a:t>. </a:t>
            </a:r>
            <a:endParaRPr lang="en-US" sz="1800" dirty="0" smtClean="0"/>
          </a:p>
          <a:p>
            <a:r>
              <a:rPr lang="en-US" sz="1800" dirty="0" smtClean="0"/>
              <a:t>Consider </a:t>
            </a:r>
            <a:r>
              <a:rPr lang="en-US" sz="1800" dirty="0"/>
              <a:t>moving to higher ground that might be </a:t>
            </a:r>
            <a:r>
              <a:rPr lang="en-US" sz="1800" dirty="0" smtClean="0"/>
              <a:t>breezier and </a:t>
            </a:r>
            <a:r>
              <a:rPr lang="en-US" sz="1800" dirty="0"/>
              <a:t>less infested with bugs.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00" y="1295400"/>
            <a:ext cx="3937000" cy="2952750"/>
          </a:xfrm>
          <a:prstGeom prst="rect">
            <a:avLst/>
          </a:prstGeom>
        </p:spPr>
      </p:pic>
    </p:spTree>
    <p:extLst>
      <p:ext uri="{BB962C8B-B14F-4D97-AF65-F5344CB8AC3E}">
        <p14:creationId xmlns:p14="http://schemas.microsoft.com/office/powerpoint/2010/main" val="26149267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322263"/>
            <a:ext cx="6591300" cy="715962"/>
          </a:xfrm>
        </p:spPr>
        <p:txBody>
          <a:bodyPr/>
          <a:lstStyle/>
          <a:p>
            <a:r>
              <a:rPr lang="en-US" sz="3200" dirty="0" smtClean="0"/>
              <a:t>9. Protecting Yourself from Reptiles</a:t>
            </a:r>
            <a:endParaRPr lang="en-US" sz="3200" dirty="0"/>
          </a:p>
        </p:txBody>
      </p:sp>
      <p:sp>
        <p:nvSpPr>
          <p:cNvPr id="3" name="Content Placeholder 2"/>
          <p:cNvSpPr>
            <a:spLocks noGrp="1"/>
          </p:cNvSpPr>
          <p:nvPr>
            <p:ph idx="1"/>
          </p:nvPr>
        </p:nvSpPr>
        <p:spPr>
          <a:xfrm>
            <a:off x="5029200" y="1143000"/>
            <a:ext cx="3810000" cy="5334000"/>
          </a:xfrm>
        </p:spPr>
        <p:txBody>
          <a:bodyPr/>
          <a:lstStyle/>
          <a:p>
            <a:r>
              <a:rPr lang="en-US" sz="1800" dirty="0"/>
              <a:t>While snakes are common in many parts of the country, </a:t>
            </a:r>
            <a:r>
              <a:rPr lang="en-US" sz="1800" dirty="0" smtClean="0"/>
              <a:t>snakebites are </a:t>
            </a:r>
            <a:r>
              <a:rPr lang="en-US" sz="1800" dirty="0"/>
              <a:t>rare and seldom result in death. </a:t>
            </a:r>
            <a:endParaRPr lang="en-US" sz="1800" dirty="0" smtClean="0"/>
          </a:p>
          <a:p>
            <a:r>
              <a:rPr lang="en-US" sz="1800" dirty="0" smtClean="0"/>
              <a:t>Snakes </a:t>
            </a:r>
            <a:r>
              <a:rPr lang="en-US" sz="1800" dirty="0"/>
              <a:t>try to </a:t>
            </a:r>
            <a:r>
              <a:rPr lang="en-US" sz="1800" dirty="0" smtClean="0"/>
              <a:t>avoid humans</a:t>
            </a:r>
            <a:r>
              <a:rPr lang="en-US" sz="1800" dirty="0"/>
              <a:t>, usually striking only when cornered</a:t>
            </a:r>
            <a:r>
              <a:rPr lang="en-US" sz="1800" dirty="0" smtClean="0"/>
              <a:t>.</a:t>
            </a:r>
          </a:p>
          <a:p>
            <a:r>
              <a:rPr lang="en-US" sz="1800" dirty="0"/>
              <a:t>Use a hiking stick to poke among stones and brush </a:t>
            </a:r>
            <a:r>
              <a:rPr lang="en-US" sz="1800" dirty="0" smtClean="0"/>
              <a:t>ahead of </a:t>
            </a:r>
            <a:r>
              <a:rPr lang="en-US" sz="1800" dirty="0"/>
              <a:t>you when you walk through areas where snakes are common.</a:t>
            </a:r>
          </a:p>
          <a:p>
            <a:r>
              <a:rPr lang="en-US" sz="1800" dirty="0" smtClean="0"/>
              <a:t>Stay on trails when possible so that you can see what is in front of you.</a:t>
            </a:r>
          </a:p>
          <a:p>
            <a:r>
              <a:rPr lang="en-US" sz="1800" dirty="0" smtClean="0"/>
              <a:t>Watch </a:t>
            </a:r>
            <a:r>
              <a:rPr lang="en-US" sz="1800" dirty="0"/>
              <a:t>where you put your hands as you collect </a:t>
            </a:r>
            <a:r>
              <a:rPr lang="en-US" sz="1800" dirty="0" smtClean="0"/>
              <a:t>firewood or </a:t>
            </a:r>
            <a:r>
              <a:rPr lang="en-US" sz="1800" dirty="0"/>
              <a:t>climb over rocks and logs.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4800600" cy="2790349"/>
          </a:xfrm>
          <a:prstGeom prst="rect">
            <a:avLst/>
          </a:prstGeom>
        </p:spPr>
      </p:pic>
    </p:spTree>
    <p:extLst>
      <p:ext uri="{BB962C8B-B14F-4D97-AF65-F5344CB8AC3E}">
        <p14:creationId xmlns:p14="http://schemas.microsoft.com/office/powerpoint/2010/main" val="2427641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9. Protecting Yourself from Bears</a:t>
            </a:r>
            <a:endParaRPr lang="en-US" sz="3200" dirty="0"/>
          </a:p>
        </p:txBody>
      </p:sp>
      <p:sp>
        <p:nvSpPr>
          <p:cNvPr id="3" name="Content Placeholder 2"/>
          <p:cNvSpPr>
            <a:spLocks noGrp="1"/>
          </p:cNvSpPr>
          <p:nvPr>
            <p:ph idx="1"/>
          </p:nvPr>
        </p:nvSpPr>
        <p:spPr>
          <a:xfrm>
            <a:off x="2362200" y="1219200"/>
            <a:ext cx="6477000" cy="5105400"/>
          </a:xfrm>
        </p:spPr>
        <p:txBody>
          <a:bodyPr/>
          <a:lstStyle/>
          <a:p>
            <a:r>
              <a:rPr lang="en-US" sz="1800" dirty="0"/>
              <a:t>While hiking, alert bears to your approach by making noise. </a:t>
            </a:r>
            <a:r>
              <a:rPr lang="en-US" sz="1800" dirty="0" smtClean="0"/>
              <a:t>Never approach </a:t>
            </a:r>
            <a:r>
              <a:rPr lang="en-US" sz="1800" dirty="0"/>
              <a:t>or provoke a bear. If you encounter a bear, do not run </a:t>
            </a:r>
            <a:r>
              <a:rPr lang="en-US" sz="1800" dirty="0" smtClean="0"/>
              <a:t>or shout</a:t>
            </a:r>
            <a:r>
              <a:rPr lang="en-US" sz="1800" dirty="0"/>
              <a:t>. Stay calm, back away, and avoid eye contact with the bear.</a:t>
            </a:r>
          </a:p>
          <a:p>
            <a:r>
              <a:rPr lang="en-US" sz="1800" dirty="0" smtClean="0"/>
              <a:t>Set </a:t>
            </a:r>
            <a:r>
              <a:rPr lang="en-US" sz="1800" dirty="0"/>
              <a:t>up your sleeping area at least 200 feet away from where you </a:t>
            </a:r>
            <a:r>
              <a:rPr lang="en-US" sz="1800" dirty="0" smtClean="0"/>
              <a:t>will cook </a:t>
            </a:r>
            <a:r>
              <a:rPr lang="en-US" sz="1800" dirty="0"/>
              <a:t>and eat.</a:t>
            </a:r>
          </a:p>
          <a:p>
            <a:r>
              <a:rPr lang="en-US" sz="1800" dirty="0" smtClean="0"/>
              <a:t>Allow </a:t>
            </a:r>
            <a:r>
              <a:rPr lang="en-US" sz="1800" dirty="0"/>
              <a:t>no smellables—food-soiled clothing, deodorant </a:t>
            </a:r>
            <a:r>
              <a:rPr lang="en-US" sz="1800" dirty="0" smtClean="0"/>
              <a:t>and antiperspirant</a:t>
            </a:r>
            <a:r>
              <a:rPr lang="en-US" sz="1800" dirty="0"/>
              <a:t>, soap—in sleeping tents.</a:t>
            </a:r>
          </a:p>
          <a:p>
            <a:r>
              <a:rPr lang="en-US" sz="1800" dirty="0" smtClean="0"/>
              <a:t>Clean </a:t>
            </a:r>
            <a:r>
              <a:rPr lang="en-US" sz="1800" dirty="0"/>
              <a:t>up and pack out any spilled food, food particles, and campsite trash.</a:t>
            </a:r>
          </a:p>
          <a:p>
            <a:r>
              <a:rPr lang="en-US" sz="1800" dirty="0" smtClean="0"/>
              <a:t>Use </a:t>
            </a:r>
            <a:r>
              <a:rPr lang="en-US" sz="1800" dirty="0"/>
              <a:t>a bear bag, bear box, or bear canister to protect </a:t>
            </a:r>
            <a:r>
              <a:rPr lang="en-US" sz="1800" dirty="0" smtClean="0"/>
              <a:t>all unattended </a:t>
            </a:r>
            <a:r>
              <a:rPr lang="en-US" sz="1800" dirty="0"/>
              <a:t>smellables.</a:t>
            </a:r>
          </a:p>
          <a:p>
            <a:r>
              <a:rPr lang="en-US" sz="1800" dirty="0" smtClean="0"/>
              <a:t>Dispose </a:t>
            </a:r>
            <a:r>
              <a:rPr lang="en-US" sz="1800" dirty="0"/>
              <a:t>of dishwater at least 200 feet from your campsite </a:t>
            </a:r>
            <a:r>
              <a:rPr lang="en-US" sz="1800" dirty="0" smtClean="0"/>
              <a:t>and sleeping </a:t>
            </a:r>
            <a:r>
              <a:rPr lang="en-US" sz="1800" dirty="0"/>
              <a:t>area.</a:t>
            </a:r>
          </a:p>
          <a:p>
            <a:r>
              <a:rPr lang="en-US" sz="1800" dirty="0" smtClean="0"/>
              <a:t>Wash </a:t>
            </a:r>
            <a:r>
              <a:rPr lang="en-US" sz="1800" dirty="0"/>
              <a:t>early in the day. Avoid using scented lotions, soaps, </a:t>
            </a:r>
            <a:r>
              <a:rPr lang="en-US" sz="1800" dirty="0" smtClean="0"/>
              <a:t>deodorants, or </a:t>
            </a:r>
            <a:r>
              <a:rPr lang="en-US" sz="1800" dirty="0"/>
              <a:t>shampoos.</a:t>
            </a:r>
          </a:p>
          <a:p>
            <a:r>
              <a:rPr lang="en-US" sz="1800" dirty="0" smtClean="0"/>
              <a:t>Change </a:t>
            </a:r>
            <a:r>
              <a:rPr lang="en-US" sz="1800" dirty="0"/>
              <a:t>into clean sleeping clothes before going to bed.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8225"/>
            <a:ext cx="2228850" cy="2971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844" r="7762"/>
          <a:stretch/>
        </p:blipFill>
        <p:spPr>
          <a:xfrm>
            <a:off x="0" y="4114800"/>
            <a:ext cx="2228850" cy="2274337"/>
          </a:xfrm>
          <a:prstGeom prst="rect">
            <a:avLst/>
          </a:prstGeom>
        </p:spPr>
      </p:pic>
    </p:spTree>
    <p:extLst>
      <p:ext uri="{BB962C8B-B14F-4D97-AF65-F5344CB8AC3E}">
        <p14:creationId xmlns:p14="http://schemas.microsoft.com/office/powerpoint/2010/main" val="373028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169" y="0"/>
            <a:ext cx="6477000" cy="1125537"/>
          </a:xfrm>
        </p:spPr>
        <p:txBody>
          <a:bodyPr/>
          <a:lstStyle/>
          <a:p>
            <a:pPr marL="514350" indent="-514350">
              <a:buFont typeface="+mj-lt"/>
              <a:buAutoNum type="arabicPeriod" startAt="9"/>
            </a:pPr>
            <a:r>
              <a:rPr lang="en-US" sz="3200" dirty="0" smtClean="0"/>
              <a:t>Protecting Yourself from Predatory Animals</a:t>
            </a:r>
            <a:endParaRPr lang="en-US" sz="3200" dirty="0"/>
          </a:p>
        </p:txBody>
      </p:sp>
      <p:sp>
        <p:nvSpPr>
          <p:cNvPr id="3" name="Content Placeholder 2"/>
          <p:cNvSpPr>
            <a:spLocks noGrp="1"/>
          </p:cNvSpPr>
          <p:nvPr>
            <p:ph idx="1"/>
          </p:nvPr>
        </p:nvSpPr>
        <p:spPr>
          <a:xfrm>
            <a:off x="3962400" y="1125537"/>
            <a:ext cx="4876800" cy="5503863"/>
          </a:xfrm>
        </p:spPr>
        <p:txBody>
          <a:bodyPr/>
          <a:lstStyle/>
          <a:p>
            <a:r>
              <a:rPr lang="en-US" sz="1800" dirty="0"/>
              <a:t>Be especially aware of the kinds of predatory animals you </a:t>
            </a:r>
            <a:r>
              <a:rPr lang="en-US" sz="1800" dirty="0" smtClean="0"/>
              <a:t>might meet </a:t>
            </a:r>
            <a:r>
              <a:rPr lang="en-US" sz="1800" dirty="0"/>
              <a:t>during your adventures. Wolves, coyotes, and cougars </a:t>
            </a:r>
            <a:r>
              <a:rPr lang="en-US" sz="1800" dirty="0" smtClean="0"/>
              <a:t>are </a:t>
            </a:r>
            <a:r>
              <a:rPr lang="en-US" sz="1800" dirty="0"/>
              <a:t>curious. </a:t>
            </a:r>
            <a:endParaRPr lang="en-US" sz="1800" dirty="0" smtClean="0"/>
          </a:p>
          <a:p>
            <a:r>
              <a:rPr lang="en-US" sz="1800" dirty="0" smtClean="0"/>
              <a:t>If </a:t>
            </a:r>
            <a:r>
              <a:rPr lang="en-US" sz="1800" dirty="0"/>
              <a:t>you happen upon </a:t>
            </a:r>
            <a:r>
              <a:rPr lang="en-US" sz="1800" dirty="0" smtClean="0"/>
              <a:t>such an </a:t>
            </a:r>
            <a:r>
              <a:rPr lang="en-US" sz="1800" dirty="0"/>
              <a:t>animal, face the creature and slowly retreat from the area. </a:t>
            </a:r>
            <a:endParaRPr lang="en-US" sz="1800" dirty="0" smtClean="0"/>
          </a:p>
          <a:p>
            <a:r>
              <a:rPr lang="en-US" sz="1800" dirty="0" smtClean="0"/>
              <a:t>Do not </a:t>
            </a:r>
            <a:r>
              <a:rPr lang="en-US" sz="1800" dirty="0"/>
              <a:t>approach the animal, run, or play dead. </a:t>
            </a:r>
            <a:endParaRPr lang="en-US" sz="1800" dirty="0" smtClean="0"/>
          </a:p>
          <a:p>
            <a:r>
              <a:rPr lang="en-US" sz="1800" dirty="0" smtClean="0"/>
              <a:t>Make </a:t>
            </a:r>
            <a:r>
              <a:rPr lang="en-US" sz="1800" dirty="0"/>
              <a:t>yourself </a:t>
            </a:r>
            <a:r>
              <a:rPr lang="en-US" sz="1800" dirty="0" smtClean="0"/>
              <a:t>as “big</a:t>
            </a:r>
            <a:r>
              <a:rPr lang="en-US" sz="1800" dirty="0"/>
              <a:t>” as possible by waving your arms and clothing above </a:t>
            </a:r>
            <a:r>
              <a:rPr lang="en-US" sz="1800" dirty="0" smtClean="0"/>
              <a:t>your head</a:t>
            </a:r>
            <a:r>
              <a:rPr lang="en-US" sz="1800" dirty="0"/>
              <a:t>. </a:t>
            </a:r>
            <a:endParaRPr lang="en-US" sz="1800" dirty="0" smtClean="0"/>
          </a:p>
          <a:p>
            <a:r>
              <a:rPr lang="en-US" sz="1800" dirty="0" smtClean="0"/>
              <a:t>Make </a:t>
            </a:r>
            <a:r>
              <a:rPr lang="en-US" sz="1800" dirty="0"/>
              <a:t>a lot of noise. </a:t>
            </a:r>
            <a:endParaRPr lang="en-US" sz="1800" dirty="0" smtClean="0"/>
          </a:p>
          <a:p>
            <a:r>
              <a:rPr lang="en-US" sz="1800" dirty="0" smtClean="0"/>
              <a:t>If </a:t>
            </a:r>
            <a:r>
              <a:rPr lang="en-US" sz="1800" dirty="0"/>
              <a:t>you have no escape or become </a:t>
            </a:r>
            <a:r>
              <a:rPr lang="en-US" sz="1800" dirty="0" smtClean="0"/>
              <a:t>cornered, throw </a:t>
            </a:r>
            <a:r>
              <a:rPr lang="en-US" sz="1800" dirty="0"/>
              <a:t>rocks and sticks. </a:t>
            </a:r>
            <a:endParaRPr lang="en-US" sz="1800" dirty="0" smtClean="0"/>
          </a:p>
          <a:p>
            <a:r>
              <a:rPr lang="en-US" sz="1800" dirty="0" smtClean="0"/>
              <a:t>Remember</a:t>
            </a:r>
            <a:r>
              <a:rPr lang="en-US" sz="1800" dirty="0"/>
              <a:t>, no matter what </a:t>
            </a:r>
            <a:r>
              <a:rPr lang="en-US" sz="1800" dirty="0" smtClean="0"/>
              <a:t>kind of </a:t>
            </a:r>
            <a:r>
              <a:rPr lang="en-US" sz="1800" dirty="0"/>
              <a:t>wild animal, give all wildlife a wide berth—especially </a:t>
            </a:r>
            <a:r>
              <a:rPr lang="en-US" sz="1800" dirty="0" smtClean="0"/>
              <a:t>young animals </a:t>
            </a:r>
            <a:r>
              <a:rPr lang="en-US" sz="1800" dirty="0"/>
              <a:t>and their mother.</a:t>
            </a:r>
          </a:p>
        </p:txBody>
      </p:sp>
      <p:pic>
        <p:nvPicPr>
          <p:cNvPr id="5" name="Picture 4"/>
          <p:cNvPicPr>
            <a:picLocks noChangeAspect="1"/>
          </p:cNvPicPr>
          <p:nvPr/>
        </p:nvPicPr>
        <p:blipFill>
          <a:blip r:embed="rId2"/>
          <a:stretch>
            <a:fillRect/>
          </a:stretch>
        </p:blipFill>
        <p:spPr>
          <a:xfrm>
            <a:off x="386425" y="4478352"/>
            <a:ext cx="3352815" cy="18870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25" y="1125537"/>
            <a:ext cx="3352815" cy="3352815"/>
          </a:xfrm>
          <a:prstGeom prst="rect">
            <a:avLst/>
          </a:prstGeom>
        </p:spPr>
      </p:pic>
    </p:spTree>
    <p:extLst>
      <p:ext uri="{BB962C8B-B14F-4D97-AF65-F5344CB8AC3E}">
        <p14:creationId xmlns:p14="http://schemas.microsoft.com/office/powerpoint/2010/main" val="3014741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10</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800" dirty="0"/>
              <a:t>Demonstrate three ways to treat water found in the outdoors to prepare it for drinking.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36276441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22263"/>
            <a:ext cx="5943599" cy="715962"/>
          </a:xfrm>
        </p:spPr>
        <p:txBody>
          <a:bodyPr/>
          <a:lstStyle/>
          <a:p>
            <a:r>
              <a:rPr lang="en-US" sz="3200" dirty="0" smtClean="0"/>
              <a:t>10. Treating Water</a:t>
            </a:r>
            <a:endParaRPr lang="en-US" sz="3200" dirty="0"/>
          </a:p>
        </p:txBody>
      </p:sp>
      <p:sp>
        <p:nvSpPr>
          <p:cNvPr id="3" name="Content Placeholder 2"/>
          <p:cNvSpPr>
            <a:spLocks noGrp="1"/>
          </p:cNvSpPr>
          <p:nvPr>
            <p:ph idx="1"/>
          </p:nvPr>
        </p:nvSpPr>
        <p:spPr>
          <a:xfrm>
            <a:off x="3352800" y="1143000"/>
            <a:ext cx="5486400" cy="5181600"/>
          </a:xfrm>
        </p:spPr>
        <p:txBody>
          <a:bodyPr/>
          <a:lstStyle/>
          <a:p>
            <a:r>
              <a:rPr lang="en-US" sz="1800" b="1" dirty="0" smtClean="0"/>
              <a:t>Boiling</a:t>
            </a:r>
            <a:r>
              <a:rPr lang="en-US" sz="1800" b="1" dirty="0"/>
              <a:t>. </a:t>
            </a:r>
            <a:r>
              <a:rPr lang="en-US" sz="1800" dirty="0"/>
              <a:t>The surest means of making your water safe is </a:t>
            </a:r>
            <a:r>
              <a:rPr lang="en-US" sz="1800" dirty="0" smtClean="0"/>
              <a:t>by boiling </a:t>
            </a:r>
            <a:r>
              <a:rPr lang="en-US" sz="1800" dirty="0"/>
              <a:t>it. Use a pot or other metal container on a stove </a:t>
            </a:r>
            <a:r>
              <a:rPr lang="en-US" sz="1800" dirty="0" smtClean="0"/>
              <a:t>or over </a:t>
            </a:r>
            <a:r>
              <a:rPr lang="en-US" sz="1800" dirty="0"/>
              <a:t>a fire and bring the water to a full boil.</a:t>
            </a:r>
          </a:p>
          <a:p>
            <a:r>
              <a:rPr lang="en-US" sz="1800" b="1" dirty="0"/>
              <a:t>Chemical Treatment. </a:t>
            </a:r>
            <a:r>
              <a:rPr lang="en-US" sz="1800" dirty="0" smtClean="0"/>
              <a:t>Water-treatment tablets </a:t>
            </a:r>
            <a:r>
              <a:rPr lang="en-US" sz="1800" dirty="0"/>
              <a:t>contain iodine or chlorine to </a:t>
            </a:r>
            <a:r>
              <a:rPr lang="en-US" sz="1800" dirty="0" smtClean="0"/>
              <a:t>kill waterborne </a:t>
            </a:r>
            <a:r>
              <a:rPr lang="en-US" sz="1800" dirty="0"/>
              <a:t>bacteria and viruses. They </a:t>
            </a:r>
            <a:r>
              <a:rPr lang="en-US" sz="1800" dirty="0" smtClean="0"/>
              <a:t>are effective </a:t>
            </a:r>
            <a:r>
              <a:rPr lang="en-US" sz="1800" dirty="0"/>
              <a:t>and easy to use. An </a:t>
            </a:r>
            <a:r>
              <a:rPr lang="en-US" sz="1800" dirty="0" smtClean="0"/>
              <a:t>emergency survival </a:t>
            </a:r>
            <a:r>
              <a:rPr lang="en-US" sz="1800" dirty="0"/>
              <a:t>kit should have a supply of </a:t>
            </a:r>
            <a:r>
              <a:rPr lang="en-US" sz="1800" dirty="0" smtClean="0"/>
              <a:t>water treatment tablets</a:t>
            </a:r>
            <a:r>
              <a:rPr lang="en-US" sz="1800" dirty="0"/>
              <a:t>.</a:t>
            </a:r>
          </a:p>
          <a:p>
            <a:r>
              <a:rPr lang="en-US" sz="1800" b="1" dirty="0"/>
              <a:t>Filtering. </a:t>
            </a:r>
            <a:r>
              <a:rPr lang="en-US" sz="1800" dirty="0"/>
              <a:t>Most backcountry filters are </a:t>
            </a:r>
            <a:r>
              <a:rPr lang="en-US" sz="1800" dirty="0" smtClean="0"/>
              <a:t>simple handheld </a:t>
            </a:r>
            <a:r>
              <a:rPr lang="en-US" sz="1800" dirty="0"/>
              <a:t>pumps used to force </a:t>
            </a:r>
            <a:r>
              <a:rPr lang="en-US" sz="1800" dirty="0" smtClean="0"/>
              <a:t>water through </a:t>
            </a:r>
            <a:r>
              <a:rPr lang="en-US" sz="1800" dirty="0"/>
              <a:t>a screen with pores so small </a:t>
            </a:r>
            <a:r>
              <a:rPr lang="en-US" sz="1800" dirty="0" smtClean="0"/>
              <a:t>that bacteria </a:t>
            </a:r>
            <a:r>
              <a:rPr lang="en-US" sz="1800" dirty="0"/>
              <a:t>and protozoa cannot get </a:t>
            </a:r>
            <a:r>
              <a:rPr lang="en-US" sz="1800" dirty="0" smtClean="0"/>
              <a:t>through. The </a:t>
            </a:r>
            <a:r>
              <a:rPr lang="en-US" sz="1800" dirty="0"/>
              <a:t>finer the screen, the more effective </a:t>
            </a:r>
            <a:r>
              <a:rPr lang="en-US" sz="1800" dirty="0" smtClean="0"/>
              <a:t>the filter</a:t>
            </a:r>
            <a:r>
              <a:rPr lang="en-US" sz="1800" dirty="0"/>
              <a:t>. Information provided with new </a:t>
            </a:r>
            <a:r>
              <a:rPr lang="en-US" sz="1800" dirty="0" smtClean="0"/>
              <a:t>filters describes </a:t>
            </a:r>
            <a:r>
              <a:rPr lang="en-US" sz="1800" dirty="0"/>
              <a:t>their use, maintenance, and </a:t>
            </a:r>
            <a:r>
              <a:rPr lang="en-US" sz="1800" dirty="0" smtClean="0"/>
              <a:t>the degree </a:t>
            </a:r>
            <a:r>
              <a:rPr lang="en-US" sz="1800" dirty="0"/>
              <a:t>of filtration they can provide.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87086"/>
            <a:ext cx="3108762" cy="20709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180"/>
            <a:ext cx="3096630" cy="17464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399"/>
            <a:ext cx="3096631" cy="3096631"/>
          </a:xfrm>
          <a:prstGeom prst="rect">
            <a:avLst/>
          </a:prstGeom>
        </p:spPr>
      </p:pic>
    </p:spTree>
    <p:extLst>
      <p:ext uri="{BB962C8B-B14F-4D97-AF65-F5344CB8AC3E}">
        <p14:creationId xmlns:p14="http://schemas.microsoft.com/office/powerpoint/2010/main" val="21666887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533400"/>
            <a:ext cx="6934200" cy="715963"/>
          </a:xfrm>
        </p:spPr>
        <p:txBody>
          <a:bodyPr/>
          <a:lstStyle/>
          <a:p>
            <a:r>
              <a:rPr lang="en-US" altLang="en-US" sz="4000" dirty="0" smtClean="0"/>
              <a:t>Requirement 11</a:t>
            </a:r>
            <a:endParaRPr lang="en-US" altLang="en-US" sz="4000" dirty="0"/>
          </a:p>
        </p:txBody>
      </p:sp>
      <p:sp>
        <p:nvSpPr>
          <p:cNvPr id="60419" name="Rectangle 3"/>
          <p:cNvSpPr>
            <a:spLocks noGrp="1" noChangeArrowheads="1"/>
          </p:cNvSpPr>
          <p:nvPr>
            <p:ph type="body" idx="1"/>
          </p:nvPr>
        </p:nvSpPr>
        <p:spPr>
          <a:xfrm>
            <a:off x="1981200" y="1752600"/>
            <a:ext cx="6934200" cy="4267200"/>
          </a:xfrm>
        </p:spPr>
        <p:txBody>
          <a:bodyPr/>
          <a:lstStyle/>
          <a:p>
            <a:pPr marL="0" indent="0">
              <a:buNone/>
            </a:pPr>
            <a:r>
              <a:rPr lang="en-US" sz="1600" dirty="0"/>
              <a:t>Show that you know the proper clothing to wear while in the outdoors during extremely hot and cold weather and during wet conditions.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4656"/>
            <a:ext cx="914400" cy="933450"/>
          </a:xfrm>
          <a:prstGeom prst="rect">
            <a:avLst/>
          </a:prstGeom>
        </p:spPr>
      </p:pic>
    </p:spTree>
    <p:extLst>
      <p:ext uri="{BB962C8B-B14F-4D97-AF65-F5344CB8AC3E}">
        <p14:creationId xmlns:p14="http://schemas.microsoft.com/office/powerpoint/2010/main" val="229652640"/>
      </p:ext>
    </p:extLst>
  </p:cSld>
  <p:clrMapOvr>
    <a:masterClrMapping/>
  </p:clrMapOvr>
</p:sld>
</file>

<file path=ppt/theme/theme1.xml><?xml version="1.0" encoding="utf-8"?>
<a:theme xmlns:a="http://schemas.openxmlformats.org/drawingml/2006/main" name="powerpoint-template-24">
  <a:themeElements>
    <a:clrScheme name="powerpoint-template-24 13">
      <a:dk1>
        <a:srgbClr val="4D4D4D"/>
      </a:dk1>
      <a:lt1>
        <a:srgbClr val="FFFFFF"/>
      </a:lt1>
      <a:dk2>
        <a:srgbClr val="4D4D4D"/>
      </a:dk2>
      <a:lt2>
        <a:srgbClr val="888381"/>
      </a:lt2>
      <a:accent1>
        <a:srgbClr val="544F4D"/>
      </a:accent1>
      <a:accent2>
        <a:srgbClr val="44403E"/>
      </a:accent2>
      <a:accent3>
        <a:srgbClr val="FFFFFF"/>
      </a:accent3>
      <a:accent4>
        <a:srgbClr val="404040"/>
      </a:accent4>
      <a:accent5>
        <a:srgbClr val="B3B2B2"/>
      </a:accent5>
      <a:accent6>
        <a:srgbClr val="3D3937"/>
      </a:accent6>
      <a:hlink>
        <a:srgbClr val="161413"/>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617180"/>
        </a:lt2>
        <a:accent1>
          <a:srgbClr val="85919F"/>
        </a:accent1>
        <a:accent2>
          <a:srgbClr val="96A3AF"/>
        </a:accent2>
        <a:accent3>
          <a:srgbClr val="FFFFFF"/>
        </a:accent3>
        <a:accent4>
          <a:srgbClr val="404040"/>
        </a:accent4>
        <a:accent5>
          <a:srgbClr val="C2C7CD"/>
        </a:accent5>
        <a:accent6>
          <a:srgbClr val="87939E"/>
        </a:accent6>
        <a:hlink>
          <a:srgbClr val="AFB9C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C8C8C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F2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D0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97AF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892F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4B4B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888381"/>
        </a:lt2>
        <a:accent1>
          <a:srgbClr val="544F4D"/>
        </a:accent1>
        <a:accent2>
          <a:srgbClr val="44403E"/>
        </a:accent2>
        <a:accent3>
          <a:srgbClr val="FFFFFF"/>
        </a:accent3>
        <a:accent4>
          <a:srgbClr val="404040"/>
        </a:accent4>
        <a:accent5>
          <a:srgbClr val="B3B2B2"/>
        </a:accent5>
        <a:accent6>
          <a:srgbClr val="3D3937"/>
        </a:accent6>
        <a:hlink>
          <a:srgbClr val="161413"/>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1034</TotalTime>
  <Words>8005</Words>
  <Application>Microsoft Office PowerPoint</Application>
  <PresentationFormat>On-screen Show (4:3)</PresentationFormat>
  <Paragraphs>576</Paragraphs>
  <Slides>104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Microsoft Sans Serif</vt:lpstr>
      <vt:lpstr>Trebuchet MS</vt:lpstr>
      <vt:lpstr>Univers</vt:lpstr>
      <vt:lpstr>powerpoint-template-24</vt:lpstr>
      <vt:lpstr>Wilderness Survival  Merit Badge</vt:lpstr>
      <vt:lpstr>Wilderness Survival Merit Badge Requirements</vt:lpstr>
      <vt:lpstr>Wilderness Survival Merit Badge Requirements</vt:lpstr>
      <vt:lpstr>Wilderness Survival Merit Badge Requirements</vt:lpstr>
      <vt:lpstr>Wilderness Survival Merit Badge Requirements</vt:lpstr>
      <vt:lpstr>Requirement 1</vt:lpstr>
      <vt:lpstr>1a. Hazards in the Wilderness</vt:lpstr>
      <vt:lpstr>1a. Hazards in the Wilderness</vt:lpstr>
      <vt:lpstr>1a. Hazards in the Wilderness</vt:lpstr>
      <vt:lpstr>1a. Trip Plan</vt:lpstr>
      <vt:lpstr>1b. Heat Emergencies</vt:lpstr>
      <vt:lpstr>1b. Heat Exhaustion Symptoms</vt:lpstr>
      <vt:lpstr>1b. First Aid for Heat Exhaustion</vt:lpstr>
      <vt:lpstr>Heatstroke</vt:lpstr>
      <vt:lpstr>1b. First Aid for Heat Stroke</vt:lpstr>
      <vt:lpstr>1b. Hypothermia</vt:lpstr>
      <vt:lpstr>1b. First Aid for Hypothermia</vt:lpstr>
      <vt:lpstr>1b. Frost Nip</vt:lpstr>
      <vt:lpstr>1b. Frostbite</vt:lpstr>
      <vt:lpstr>1b. First Aid for Frostbite</vt:lpstr>
      <vt:lpstr>1b. Prevention of Frostbite</vt:lpstr>
      <vt:lpstr>1b. Dehydration</vt:lpstr>
      <vt:lpstr>1b. Blisters </vt:lpstr>
      <vt:lpstr>PowerPoint Presentation</vt:lpstr>
      <vt:lpstr>1b. Treatment for Blisters</vt:lpstr>
      <vt:lpstr>1b. Popping a Blister</vt:lpstr>
      <vt:lpstr>1b. Preventing Blisters</vt:lpstr>
      <vt:lpstr>1b. Insect Bites</vt:lpstr>
      <vt:lpstr>1b. Treatment of Insect Bites</vt:lpstr>
      <vt:lpstr>1b. Tick Bites</vt:lpstr>
      <vt:lpstr>1b. Engorged Tick</vt:lpstr>
      <vt:lpstr>1b. Tick Removal</vt:lpstr>
      <vt:lpstr>1b. Tick Removal (cont.)</vt:lpstr>
      <vt:lpstr>1b. Bee Stings</vt:lpstr>
      <vt:lpstr>1b.Treatment of Stings</vt:lpstr>
      <vt:lpstr>1b. Poisonous Snakebite</vt:lpstr>
      <vt:lpstr>1b. First Aid for Poisonous        Snake Bites</vt:lpstr>
      <vt:lpstr>Requirement 2</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2. Seven Priorities for Survival in a       Wilderness Location</vt:lpstr>
      <vt:lpstr>Requirement 3</vt:lpstr>
      <vt:lpstr>3. Avoid Panic and Maintain Morale</vt:lpstr>
      <vt:lpstr>3. Avoid Panic and Maintain Morale</vt:lpstr>
      <vt:lpstr>3. Avoid Panic and Maintain Morale</vt:lpstr>
      <vt:lpstr>3. Avoid Panic and Maintain Morale</vt:lpstr>
      <vt:lpstr>3. Avoid Panic and Maintain Morale</vt:lpstr>
      <vt:lpstr>3. Avoid Panic and Maintain Morale</vt:lpstr>
      <vt:lpstr>Requirement 4</vt:lpstr>
      <vt:lpstr>4a. Surviving Cold and Snow </vt:lpstr>
      <vt:lpstr>4a. Surviving Cold and Snow </vt:lpstr>
      <vt:lpstr>4b. Surviving Wet Conditions</vt:lpstr>
      <vt:lpstr>4c. Surviving Hot and Dry</vt:lpstr>
      <vt:lpstr>4d. Surviving Windy Conditions</vt:lpstr>
      <vt:lpstr>4e. Surviving At or On the Water</vt:lpstr>
      <vt:lpstr>4e. Surviving At or On the Water</vt:lpstr>
      <vt:lpstr>4e. Surviving At or On the Water</vt:lpstr>
      <vt:lpstr>4e. Surviving At or On the Water</vt:lpstr>
      <vt:lpstr>Requirement 5</vt:lpstr>
      <vt:lpstr>5. Personal Survival Kit</vt:lpstr>
      <vt:lpstr>5. Personal Survival Kit</vt:lpstr>
      <vt:lpstr>5. Personal Survival Kit</vt:lpstr>
      <vt:lpstr>5. Personal Survival Kit</vt:lpstr>
      <vt:lpstr>Requirement 6</vt:lpstr>
      <vt:lpstr>6. Lighting a Fire without Matches</vt:lpstr>
      <vt:lpstr>6. Lighting a Fire without Matches</vt:lpstr>
      <vt:lpstr>6. Lighting a Fire without Matches</vt:lpstr>
      <vt:lpstr>6. Lighting a Fire without Matches</vt:lpstr>
      <vt:lpstr>6. Lighting a Fire without Matches</vt:lpstr>
      <vt:lpstr>6. Lighting a Fire without Matches</vt:lpstr>
      <vt:lpstr>6. Lighting a Fire without Matches</vt:lpstr>
      <vt:lpstr>Requirement 7</vt:lpstr>
      <vt:lpstr>7a. Attracting Attention when Lost</vt:lpstr>
      <vt:lpstr>7a. Attracting Attention when Lost</vt:lpstr>
      <vt:lpstr>7a. Attracting Attention when Lost</vt:lpstr>
      <vt:lpstr>7a. Attracting Attention when Lost</vt:lpstr>
      <vt:lpstr>7a. Attracting Attention when Lost</vt:lpstr>
      <vt:lpstr>7b. How to Use a Signal Mirror</vt:lpstr>
      <vt:lpstr>7c. Five Ground to Air Signals</vt:lpstr>
      <vt:lpstr>Requirement 8</vt:lpstr>
      <vt:lpstr>8. Improvising a Natural Shelter</vt:lpstr>
      <vt:lpstr>8. Improvising a Natural Shelter</vt:lpstr>
      <vt:lpstr>Requirement 9</vt:lpstr>
      <vt:lpstr>9. Protecting Yourself from Insects</vt:lpstr>
      <vt:lpstr>9. Protecting Yourself from Reptiles</vt:lpstr>
      <vt:lpstr>9. Protecting Yourself from Bears</vt:lpstr>
      <vt:lpstr>Protecting Yourself from Predatory Animals</vt:lpstr>
      <vt:lpstr>Requirement 10</vt:lpstr>
      <vt:lpstr>10. Treating Water</vt:lpstr>
      <vt:lpstr>Requirement 11</vt:lpstr>
      <vt:lpstr>11. Clothing for Hot Weather</vt:lpstr>
      <vt:lpstr>11. Clothing for Cold Weather</vt:lpstr>
      <vt:lpstr>11. Clothing for Wet Weather</vt:lpstr>
      <vt:lpstr>Requirement 12</vt:lpstr>
      <vt:lpstr>12. Foraging for Food</vt:lpstr>
    </vt:vector>
  </TitlesOfParts>
  <Company>Templates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77</cp:revision>
  <dcterms:created xsi:type="dcterms:W3CDTF">2020-05-27T00:21:00Z</dcterms:created>
  <dcterms:modified xsi:type="dcterms:W3CDTF">2020-12-06T02:26:33Z</dcterms:modified>
</cp:coreProperties>
</file>